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74" r:id="rId7"/>
    <p:sldId id="262" r:id="rId8"/>
    <p:sldId id="263" r:id="rId9"/>
    <p:sldId id="264" r:id="rId10"/>
    <p:sldId id="265" r:id="rId11"/>
    <p:sldId id="266" r:id="rId12"/>
    <p:sldId id="273"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4660"/>
  </p:normalViewPr>
  <p:slideViewPr>
    <p:cSldViewPr snapToGrid="0">
      <p:cViewPr>
        <p:scale>
          <a:sx n="53" d="100"/>
          <a:sy n="53" d="100"/>
        </p:scale>
        <p:origin x="204"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F99CDB-E34C-47C9-B935-A17B82ECC43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370538811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F99CDB-E34C-47C9-B935-A17B82ECC43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284818175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F99CDB-E34C-47C9-B935-A17B82ECC43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358629226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F99CDB-E34C-47C9-B935-A17B82ECC43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359255201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F99CDB-E34C-47C9-B935-A17B82ECC43F}"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111016285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F99CDB-E34C-47C9-B935-A17B82ECC43F}"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170511082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F99CDB-E34C-47C9-B935-A17B82ECC43F}" type="datetimeFigureOut">
              <a:rPr lang="en-US" smtClean="0"/>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323002663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F99CDB-E34C-47C9-B935-A17B82ECC43F}" type="datetimeFigureOut">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402313355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F99CDB-E34C-47C9-B935-A17B82ECC43F}" type="datetimeFigureOut">
              <a:rPr lang="en-US" smtClean="0"/>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200183061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F99CDB-E34C-47C9-B935-A17B82ECC43F}"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343429493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F99CDB-E34C-47C9-B935-A17B82ECC43F}"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32478-A908-4FEB-890F-D1F7B36D312A}" type="slidenum">
              <a:rPr lang="en-US" smtClean="0"/>
              <a:t>‹#›</a:t>
            </a:fld>
            <a:endParaRPr lang="en-US"/>
          </a:p>
        </p:txBody>
      </p:sp>
    </p:spTree>
    <p:extLst>
      <p:ext uri="{BB962C8B-B14F-4D97-AF65-F5344CB8AC3E}">
        <p14:creationId xmlns:p14="http://schemas.microsoft.com/office/powerpoint/2010/main" val="288951245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F99CDB-E34C-47C9-B935-A17B82ECC43F}" type="datetimeFigureOut">
              <a:rPr lang="en-US" smtClean="0"/>
              <a:t>1/19/2021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32478-A908-4FEB-890F-D1F7B36D312A}" type="slidenum">
              <a:rPr lang="en-US" smtClean="0"/>
              <a:t>‹#›</a:t>
            </a:fld>
            <a:endParaRPr lang="en-US"/>
          </a:p>
        </p:txBody>
      </p:sp>
    </p:spTree>
    <p:extLst>
      <p:ext uri="{BB962C8B-B14F-4D97-AF65-F5344CB8AC3E}">
        <p14:creationId xmlns:p14="http://schemas.microsoft.com/office/powerpoint/2010/main" val="3895460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6858000"/>
            <a:chOff x="68810" y="1232070"/>
            <a:chExt cx="13716000" cy="7315200"/>
          </a:xfrm>
        </p:grpSpPr>
        <p:sp>
          <p:nvSpPr>
            <p:cNvPr id="2" name="Rectangle 1"/>
            <p:cNvSpPr/>
            <p:nvPr/>
          </p:nvSpPr>
          <p:spPr>
            <a:xfrm>
              <a:off x="68810" y="1232070"/>
              <a:ext cx="13716000" cy="73152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Rectangle 2"/>
            <p:cNvSpPr/>
            <p:nvPr/>
          </p:nvSpPr>
          <p:spPr>
            <a:xfrm>
              <a:off x="68810" y="1232070"/>
              <a:ext cx="13716000" cy="7315200"/>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 name="Frame 3"/>
          <p:cNvSpPr/>
          <p:nvPr/>
        </p:nvSpPr>
        <p:spPr>
          <a:xfrm>
            <a:off x="1456106" y="1437730"/>
            <a:ext cx="9402118" cy="2921687"/>
          </a:xfrm>
          <a:prstGeom prst="frame">
            <a:avLst>
              <a:gd name="adj1" fmla="val 21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5" name="Rectangle 4"/>
          <p:cNvSpPr/>
          <p:nvPr/>
        </p:nvSpPr>
        <p:spPr>
          <a:xfrm>
            <a:off x="10638548" y="4604265"/>
            <a:ext cx="439352" cy="439351"/>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TextBox 5"/>
          <p:cNvSpPr txBox="1"/>
          <p:nvPr/>
        </p:nvSpPr>
        <p:spPr>
          <a:xfrm>
            <a:off x="1333776" y="1437730"/>
            <a:ext cx="9524448" cy="2718949"/>
          </a:xfrm>
          <a:prstGeom prst="rect">
            <a:avLst/>
          </a:prstGeom>
          <a:noFill/>
        </p:spPr>
        <p:txBody>
          <a:bodyPr wrap="square" rtlCol="0">
            <a:spAutoFit/>
          </a:bodyPr>
          <a:lstStyle/>
          <a:p>
            <a:pPr algn="ctr">
              <a:lnSpc>
                <a:spcPct val="200000"/>
              </a:lnSpc>
            </a:pPr>
            <a:r>
              <a:rPr lang="en-US" sz="4267" b="1" spc="889" dirty="0">
                <a:solidFill>
                  <a:schemeClr val="bg1"/>
                </a:solidFill>
                <a:latin typeface="Agency FB" panose="020B0503020202020204" pitchFamily="34" charset="0"/>
              </a:rPr>
              <a:t>LINEAR REGRESSION AND</a:t>
            </a:r>
          </a:p>
          <a:p>
            <a:pPr algn="ctr">
              <a:lnSpc>
                <a:spcPct val="200000"/>
              </a:lnSpc>
            </a:pPr>
            <a:r>
              <a:rPr lang="en-US" sz="4267" b="1" spc="889" dirty="0">
                <a:solidFill>
                  <a:schemeClr val="bg1"/>
                </a:solidFill>
                <a:latin typeface="Agency FB" panose="020B0503020202020204" pitchFamily="34" charset="0"/>
              </a:rPr>
              <a:t> NAIVE BAYES ALGORITHM C++</a:t>
            </a:r>
            <a:endParaRPr lang="en-US" sz="4267" spc="889" dirty="0">
              <a:solidFill>
                <a:schemeClr val="bg1"/>
              </a:solidFill>
              <a:latin typeface="Agency FB" panose="020B0503020202020204" pitchFamily="34" charset="0"/>
            </a:endParaRPr>
          </a:p>
        </p:txBody>
      </p:sp>
      <p:sp>
        <p:nvSpPr>
          <p:cNvPr id="8" name="Rectangle 7"/>
          <p:cNvSpPr/>
          <p:nvPr/>
        </p:nvSpPr>
        <p:spPr>
          <a:xfrm>
            <a:off x="321652" y="5248467"/>
            <a:ext cx="6096000" cy="1350563"/>
          </a:xfrm>
          <a:prstGeom prst="rect">
            <a:avLst/>
          </a:prstGeom>
        </p:spPr>
        <p:txBody>
          <a:bodyPr>
            <a:spAutoFit/>
          </a:bodyPr>
          <a:lstStyle/>
          <a:p>
            <a:r>
              <a:rPr lang="en-US" sz="2133" dirty="0">
                <a:solidFill>
                  <a:schemeClr val="bg1"/>
                </a:solidFill>
                <a:latin typeface="Arial Black" panose="020B0A04020102020204" pitchFamily="34" charset="0"/>
                <a:ea typeface="Calibri" panose="020F0502020204030204" pitchFamily="34" charset="0"/>
                <a:cs typeface="Times New Roman" panose="02020603050405020304" pitchFamily="18" charset="0"/>
              </a:rPr>
              <a:t>Group Members:</a:t>
            </a:r>
          </a:p>
          <a:p>
            <a:endParaRPr lang="en-US" sz="1511" b="1" spc="267" dirty="0">
              <a:solidFill>
                <a:schemeClr val="bg1"/>
              </a:solidFill>
              <a:latin typeface="Bell MT" panose="02020503060305020303" pitchFamily="18" charset="0"/>
              <a:ea typeface="Calibri" panose="020F0502020204030204" pitchFamily="34" charset="0"/>
              <a:cs typeface="Calibri" panose="020F0502020204030204" pitchFamily="34" charset="0"/>
            </a:endParaRPr>
          </a:p>
          <a:p>
            <a:r>
              <a:rPr lang="en-US" sz="1511" b="1" spc="267" dirty="0">
                <a:solidFill>
                  <a:schemeClr val="bg1"/>
                </a:solidFill>
                <a:latin typeface="Bell MT" panose="02020503060305020303" pitchFamily="18" charset="0"/>
                <a:ea typeface="Calibri" panose="020F0502020204030204" pitchFamily="34" charset="0"/>
                <a:cs typeface="Calibri" panose="020F0502020204030204" pitchFamily="34" charset="0"/>
              </a:rPr>
              <a:t>19K-0249 </a:t>
            </a:r>
            <a:r>
              <a:rPr lang="en-US" sz="1511" b="1" spc="267" dirty="0" err="1">
                <a:solidFill>
                  <a:schemeClr val="bg1"/>
                </a:solidFill>
                <a:latin typeface="Bell MT" panose="02020503060305020303" pitchFamily="18" charset="0"/>
                <a:ea typeface="Calibri" panose="020F0502020204030204" pitchFamily="34" charset="0"/>
                <a:cs typeface="Calibri" panose="020F0502020204030204" pitchFamily="34" charset="0"/>
              </a:rPr>
              <a:t>Haris</a:t>
            </a:r>
            <a:r>
              <a:rPr lang="en-US" sz="1511" b="1" spc="267" dirty="0">
                <a:solidFill>
                  <a:schemeClr val="bg1"/>
                </a:solidFill>
                <a:latin typeface="Bell MT" panose="02020503060305020303" pitchFamily="18" charset="0"/>
                <a:ea typeface="Calibri" panose="020F0502020204030204" pitchFamily="34" charset="0"/>
                <a:cs typeface="Calibri" panose="020F0502020204030204" pitchFamily="34" charset="0"/>
              </a:rPr>
              <a:t> </a:t>
            </a:r>
            <a:r>
              <a:rPr lang="en-US" sz="1511" b="1" spc="267" dirty="0" err="1">
                <a:solidFill>
                  <a:schemeClr val="bg1"/>
                </a:solidFill>
                <a:latin typeface="Bell MT" panose="02020503060305020303" pitchFamily="18" charset="0"/>
                <a:ea typeface="Calibri" panose="020F0502020204030204" pitchFamily="34" charset="0"/>
                <a:cs typeface="Calibri" panose="020F0502020204030204" pitchFamily="34" charset="0"/>
              </a:rPr>
              <a:t>Aqeel</a:t>
            </a:r>
            <a:endParaRPr lang="en-US" sz="1511" b="1" spc="267" dirty="0">
              <a:solidFill>
                <a:schemeClr val="bg1"/>
              </a:solidFill>
              <a:latin typeface="Bell MT" panose="02020503060305020303" pitchFamily="18" charset="0"/>
              <a:ea typeface="Calibri" panose="020F0502020204030204" pitchFamily="34" charset="0"/>
              <a:cs typeface="Times New Roman" panose="02020603050405020304" pitchFamily="18" charset="0"/>
            </a:endParaRPr>
          </a:p>
          <a:p>
            <a:r>
              <a:rPr lang="en-US" sz="1511" b="1" spc="267" dirty="0">
                <a:solidFill>
                  <a:schemeClr val="bg1"/>
                </a:solidFill>
                <a:latin typeface="Bell MT" panose="02020503060305020303" pitchFamily="18" charset="0"/>
                <a:ea typeface="Calibri" panose="020F0502020204030204" pitchFamily="34" charset="0"/>
                <a:cs typeface="Calibri" panose="020F0502020204030204" pitchFamily="34" charset="0"/>
              </a:rPr>
              <a:t>19K-0271 Ayesha </a:t>
            </a:r>
            <a:r>
              <a:rPr lang="en-US" sz="1511" b="1" spc="267" dirty="0" err="1">
                <a:solidFill>
                  <a:schemeClr val="bg1"/>
                </a:solidFill>
                <a:latin typeface="Bell MT" panose="02020503060305020303" pitchFamily="18" charset="0"/>
                <a:ea typeface="Calibri" panose="020F0502020204030204" pitchFamily="34" charset="0"/>
                <a:cs typeface="Calibri" panose="020F0502020204030204" pitchFamily="34" charset="0"/>
              </a:rPr>
              <a:t>Saif</a:t>
            </a:r>
            <a:endParaRPr lang="en-US" sz="1511" b="1" spc="267" dirty="0">
              <a:solidFill>
                <a:schemeClr val="bg1"/>
              </a:solidFill>
              <a:latin typeface="Bell MT" panose="02020503060305020303" pitchFamily="18" charset="0"/>
              <a:ea typeface="Calibri" panose="020F0502020204030204" pitchFamily="34" charset="0"/>
              <a:cs typeface="Times New Roman" panose="02020603050405020304" pitchFamily="18" charset="0"/>
            </a:endParaRPr>
          </a:p>
          <a:p>
            <a:r>
              <a:rPr lang="en-US" sz="1511" b="1" spc="267" dirty="0">
                <a:solidFill>
                  <a:schemeClr val="bg1"/>
                </a:solidFill>
                <a:latin typeface="Bell MT" panose="02020503060305020303" pitchFamily="18" charset="0"/>
                <a:ea typeface="Calibri" panose="020F0502020204030204" pitchFamily="34" charset="0"/>
                <a:cs typeface="Calibri" panose="020F0502020204030204" pitchFamily="34" charset="0"/>
              </a:rPr>
              <a:t>19K-1326 Muhammad </a:t>
            </a:r>
            <a:r>
              <a:rPr lang="en-US" sz="1511" b="1" spc="267" dirty="0" err="1">
                <a:solidFill>
                  <a:schemeClr val="bg1"/>
                </a:solidFill>
                <a:latin typeface="Bell MT" panose="02020503060305020303" pitchFamily="18" charset="0"/>
                <a:ea typeface="Calibri" panose="020F0502020204030204" pitchFamily="34" charset="0"/>
                <a:cs typeface="Calibri" panose="020F0502020204030204" pitchFamily="34" charset="0"/>
              </a:rPr>
              <a:t>Jahanzeb</a:t>
            </a:r>
            <a:endParaRPr lang="en-US" sz="1511" b="1" spc="267" dirty="0">
              <a:solidFill>
                <a:schemeClr val="bg1"/>
              </a:solidFill>
              <a:latin typeface="Bell MT" panose="020205030603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30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7000" decel="51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47000" decel="51000" fill="hold" grpId="0" nodeType="withEffect">
                                  <p:stCondLst>
                                    <p:cond delay="7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accel="47000" decel="51000" fill="hold" grpId="0" nodeType="withEffect">
                                  <p:stCondLst>
                                    <p:cond delay="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2" accel="47000" decel="51000" fill="hold" grpId="0" nodeType="withEffect">
                                  <p:stCondLst>
                                    <p:cond delay="7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1+#ppt_w/2"/>
                                          </p:val>
                                        </p:tav>
                                        <p:tav tm="100000">
                                          <p:val>
                                            <p:strVal val="#ppt_x"/>
                                          </p:val>
                                        </p:tav>
                                      </p:tavLst>
                                    </p:anim>
                                    <p:anim calcmode="lin" valueType="num">
                                      <p:cBhvr additive="base">
                                        <p:cTn id="20" dur="10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4" accel="47000" decel="51000" fill="hold" nodeType="withEffect">
                                  <p:stCondLst>
                                    <p:cond delay="140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nodeType="withEffect">
                                  <p:stCondLst>
                                    <p:cond delay="2200"/>
                                  </p:stCondLst>
                                  <p:childTnLst>
                                    <p:set>
                                      <p:cBhvr>
                                        <p:cTn id="26" dur="1" fill="hold">
                                          <p:stCondLst>
                                            <p:cond delay="0"/>
                                          </p:stCondLst>
                                        </p:cTn>
                                        <p:tgtEl>
                                          <p:spTgt spid="8">
                                            <p:txEl>
                                              <p:pRg st="2" end="2"/>
                                            </p:txEl>
                                          </p:spTgt>
                                        </p:tgtEl>
                                        <p:attrNameLst>
                                          <p:attrName>style.visibility</p:attrName>
                                        </p:attrNameLst>
                                      </p:cBhvr>
                                      <p:to>
                                        <p:strVal val="visible"/>
                                      </p:to>
                                    </p:set>
                                    <p:anim calcmode="lin" valueType="num">
                                      <p:cBhvr additive="base">
                                        <p:cTn id="27"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8">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nodeType="withEffect">
                                  <p:stCondLst>
                                    <p:cond delay="330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8">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nodeType="withEffect">
                                  <p:stCondLst>
                                    <p:cond delay="430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additive="base">
                                        <p:cTn id="3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4720" y="2822605"/>
            <a:ext cx="6096000" cy="584775"/>
          </a:xfrm>
          <a:prstGeom prst="rect">
            <a:avLst/>
          </a:prstGeom>
        </p:spPr>
        <p:txBody>
          <a:bodyPr>
            <a:spAutoFit/>
          </a:bodyPr>
          <a:lstStyle/>
          <a:p>
            <a:r>
              <a:rPr lang="en-US" sz="1600" dirty="0">
                <a:solidFill>
                  <a:schemeClr val="bg1">
                    <a:lumMod val="50000"/>
                  </a:schemeClr>
                </a:solidFill>
                <a:latin typeface="charter"/>
              </a:rPr>
              <a:t>The Student will be a pass if he wears a “red” color dress on the exam day.</a:t>
            </a:r>
            <a:endParaRPr lang="en-US" sz="1600" dirty="0">
              <a:solidFill>
                <a:schemeClr val="bg1">
                  <a:lumMod val="50000"/>
                </a:schemeClr>
              </a:solidFill>
            </a:endParaRPr>
          </a:p>
        </p:txBody>
      </p:sp>
      <p:sp>
        <p:nvSpPr>
          <p:cNvPr id="3" name="Rectangle 2"/>
          <p:cNvSpPr/>
          <p:nvPr/>
        </p:nvSpPr>
        <p:spPr>
          <a:xfrm>
            <a:off x="934720" y="3737741"/>
            <a:ext cx="8818880" cy="1077218"/>
          </a:xfrm>
          <a:prstGeom prst="rect">
            <a:avLst/>
          </a:prstGeom>
        </p:spPr>
        <p:txBody>
          <a:bodyPr wrap="square">
            <a:spAutoFit/>
          </a:bodyPr>
          <a:lstStyle/>
          <a:p>
            <a:r>
              <a:rPr lang="en-US" sz="1600" dirty="0">
                <a:solidFill>
                  <a:schemeClr val="bg1">
                    <a:lumMod val="50000"/>
                  </a:schemeClr>
                </a:solidFill>
                <a:latin typeface="charter"/>
              </a:rPr>
              <a:t>By Bayes Theorem, </a:t>
            </a:r>
            <a:r>
              <a:rPr lang="en-US" sz="1600" i="1" dirty="0">
                <a:solidFill>
                  <a:schemeClr val="bg1">
                    <a:lumMod val="50000"/>
                  </a:schemeClr>
                </a:solidFill>
                <a:latin typeface="charter"/>
              </a:rPr>
              <a:t>P(Pass| Red) = P( Red| Pass) * P(Pass) / P (Red).</a:t>
            </a:r>
          </a:p>
          <a:p>
            <a:endParaRPr lang="en-US" sz="1600" dirty="0">
              <a:solidFill>
                <a:schemeClr val="bg1">
                  <a:lumMod val="50000"/>
                </a:schemeClr>
              </a:solidFill>
              <a:latin typeface="charter"/>
            </a:endParaRPr>
          </a:p>
          <a:p>
            <a:r>
              <a:rPr lang="en-US" sz="1600" dirty="0">
                <a:solidFill>
                  <a:schemeClr val="bg1">
                    <a:lumMod val="50000"/>
                  </a:schemeClr>
                </a:solidFill>
                <a:latin typeface="charter"/>
              </a:rPr>
              <a:t>From the values, let us assume P (</a:t>
            </a:r>
            <a:r>
              <a:rPr lang="en-US" sz="1600" dirty="0" err="1">
                <a:solidFill>
                  <a:schemeClr val="bg1">
                    <a:lumMod val="50000"/>
                  </a:schemeClr>
                </a:solidFill>
                <a:latin typeface="charter"/>
              </a:rPr>
              <a:t>Red|Pass</a:t>
            </a:r>
            <a:r>
              <a:rPr lang="en-US" sz="1600" dirty="0">
                <a:solidFill>
                  <a:schemeClr val="bg1">
                    <a:lumMod val="50000"/>
                  </a:schemeClr>
                </a:solidFill>
                <a:latin typeface="charter"/>
              </a:rPr>
              <a:t>) = 3/9 = 0.33, P(Red) = 5/14 = 0.36, P( Pass)= 9/14 = 0.64. Now, P (Pass| Red) = 0.33 * 0.64 / 0.36 = 0.60</a:t>
            </a:r>
          </a:p>
        </p:txBody>
      </p:sp>
      <p:sp>
        <p:nvSpPr>
          <p:cNvPr id="4" name="Rectangle 3"/>
          <p:cNvSpPr/>
          <p:nvPr/>
        </p:nvSpPr>
        <p:spPr>
          <a:xfrm>
            <a:off x="934720" y="5485937"/>
            <a:ext cx="8818880" cy="584775"/>
          </a:xfrm>
          <a:prstGeom prst="rect">
            <a:avLst/>
          </a:prstGeom>
        </p:spPr>
        <p:txBody>
          <a:bodyPr wrap="square">
            <a:spAutoFit/>
          </a:bodyPr>
          <a:lstStyle/>
          <a:p>
            <a:r>
              <a:rPr lang="en-US" sz="1600" dirty="0">
                <a:solidFill>
                  <a:schemeClr val="bg1">
                    <a:lumMod val="50000"/>
                  </a:schemeClr>
                </a:solidFill>
                <a:latin typeface="charter"/>
              </a:rPr>
              <a:t>In this way, Naive Bayes uses a similar method to predict the probability of different class based on various attributes.</a:t>
            </a:r>
            <a:endParaRPr lang="en-US" sz="1600" dirty="0">
              <a:solidFill>
                <a:schemeClr val="bg1">
                  <a:lumMod val="50000"/>
                </a:schemeClr>
              </a:solidFill>
            </a:endParaRPr>
          </a:p>
        </p:txBody>
      </p:sp>
      <p:sp>
        <p:nvSpPr>
          <p:cNvPr id="30" name="Oval 29"/>
          <p:cNvSpPr/>
          <p:nvPr/>
        </p:nvSpPr>
        <p:spPr>
          <a:xfrm>
            <a:off x="8879840" y="970280"/>
            <a:ext cx="2560320" cy="2478023"/>
          </a:xfrm>
          <a:prstGeom prst="ellipse">
            <a:avLst/>
          </a:prstGeom>
          <a:blipFill dpi="0" rotWithShape="1">
            <a:blip r:embed="rId2"/>
            <a:srcRect/>
            <a:stretch>
              <a:fillRect t="-2000" r="-1000" b="-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Oval 30"/>
          <p:cNvSpPr/>
          <p:nvPr/>
        </p:nvSpPr>
        <p:spPr>
          <a:xfrm>
            <a:off x="10627360" y="784872"/>
            <a:ext cx="873760" cy="910336"/>
          </a:xfrm>
          <a:prstGeom prst="ellipse">
            <a:avLst/>
          </a:prstGeom>
          <a:solidFill>
            <a:srgbClr val="F8D7C7">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Donut 22"/>
          <p:cNvSpPr/>
          <p:nvPr/>
        </p:nvSpPr>
        <p:spPr>
          <a:xfrm>
            <a:off x="582993" y="1213208"/>
            <a:ext cx="494851" cy="502320"/>
          </a:xfrm>
          <a:prstGeom prst="donut">
            <a:avLst>
              <a:gd name="adj" fmla="val 27208"/>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nvGrpSpPr>
          <p:cNvPr id="24" name="Group 23"/>
          <p:cNvGrpSpPr/>
          <p:nvPr/>
        </p:nvGrpSpPr>
        <p:grpSpPr>
          <a:xfrm>
            <a:off x="1099812" y="1148963"/>
            <a:ext cx="2962317" cy="1252920"/>
            <a:chOff x="1099812" y="1148963"/>
            <a:chExt cx="2962317" cy="1252920"/>
          </a:xfrm>
        </p:grpSpPr>
        <p:sp>
          <p:nvSpPr>
            <p:cNvPr id="25" name="Rectangle 24"/>
            <p:cNvSpPr/>
            <p:nvPr/>
          </p:nvSpPr>
          <p:spPr>
            <a:xfrm>
              <a:off x="1099812" y="1148963"/>
              <a:ext cx="2962317" cy="677814"/>
            </a:xfrm>
            <a:prstGeom prst="rect">
              <a:avLst/>
            </a:prstGeom>
          </p:spPr>
          <p:txBody>
            <a:bodyPr wrap="square">
              <a:spAutoFit/>
            </a:bodyPr>
            <a:lstStyle/>
            <a:p>
              <a:pPr>
                <a:lnSpc>
                  <a:spcPct val="107000"/>
                </a:lnSpc>
                <a:spcAft>
                  <a:spcPts val="711"/>
                </a:spcAft>
              </a:pPr>
              <a:r>
                <a:rPr lang="en-US" sz="3556" b="1" spc="533" dirty="0">
                  <a:solidFill>
                    <a:srgbClr val="404040"/>
                  </a:solidFill>
                  <a:latin typeface="Agency FB" panose="020B0503020202020204" pitchFamily="34" charset="0"/>
                  <a:ea typeface="Calibri" panose="020F0502020204030204" pitchFamily="34" charset="0"/>
                  <a:cs typeface="Times New Roman" panose="02020603050405020304" pitchFamily="18" charset="0"/>
                </a:rPr>
                <a:t>Naïve Bayes</a:t>
              </a:r>
              <a:endParaRPr lang="en-US" sz="2133" b="1" spc="533" dirty="0">
                <a:latin typeface="Calibri" panose="020F0502020204030204" pitchFamily="34" charset="0"/>
                <a:ea typeface="Calibri" panose="020F0502020204030204" pitchFamily="34" charset="0"/>
                <a:cs typeface="Times New Roman" panose="02020603050405020304" pitchFamily="18" charset="0"/>
              </a:endParaRPr>
            </a:p>
          </p:txBody>
        </p:sp>
        <p:sp>
          <p:nvSpPr>
            <p:cNvPr id="26" name="Rectangle 25"/>
            <p:cNvSpPr/>
            <p:nvPr/>
          </p:nvSpPr>
          <p:spPr>
            <a:xfrm>
              <a:off x="1284563" y="1841217"/>
              <a:ext cx="2230248" cy="560666"/>
            </a:xfrm>
            <a:prstGeom prst="rect">
              <a:avLst/>
            </a:prstGeom>
          </p:spPr>
          <p:txBody>
            <a:bodyPr wrap="square">
              <a:spAutoFit/>
            </a:bodyPr>
            <a:lstStyle/>
            <a:p>
              <a:pPr>
                <a:lnSpc>
                  <a:spcPct val="107000"/>
                </a:lnSpc>
                <a:spcAft>
                  <a:spcPts val="711"/>
                </a:spcAft>
              </a:pPr>
              <a:r>
                <a:rPr lang="en-US" sz="2844" b="1" spc="267" dirty="0">
                  <a:solidFill>
                    <a:schemeClr val="tx1">
                      <a:lumMod val="65000"/>
                      <a:lumOff val="35000"/>
                    </a:schemeClr>
                  </a:solidFill>
                  <a:latin typeface="Agency FB" panose="020B0503020202020204" pitchFamily="34" charset="0"/>
                  <a:ea typeface="Calibri" panose="020F0502020204030204" pitchFamily="34" charset="0"/>
                  <a:cs typeface="Times New Roman" panose="02020603050405020304" pitchFamily="18" charset="0"/>
                </a:rPr>
                <a:t>WORKING</a:t>
              </a:r>
              <a:endParaRPr lang="en-US" sz="1600" b="1" spc="267"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27" name="TextBox 26"/>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28" name="Oval 27"/>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p:cNvSpPr/>
          <p:nvPr/>
        </p:nvSpPr>
        <p:spPr>
          <a:xfrm>
            <a:off x="163890" y="3480198"/>
            <a:ext cx="202476" cy="198209"/>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Chevron 31"/>
          <p:cNvSpPr/>
          <p:nvPr/>
        </p:nvSpPr>
        <p:spPr>
          <a:xfrm rot="5400000">
            <a:off x="129609" y="4057922"/>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3" name="Chevron 32"/>
          <p:cNvSpPr/>
          <p:nvPr/>
        </p:nvSpPr>
        <p:spPr>
          <a:xfrm rot="5400000">
            <a:off x="129609" y="436626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 name="Chevron 33"/>
          <p:cNvSpPr/>
          <p:nvPr/>
        </p:nvSpPr>
        <p:spPr>
          <a:xfrm rot="5400000">
            <a:off x="129609" y="4648385"/>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Chevron 34"/>
          <p:cNvSpPr/>
          <p:nvPr/>
        </p:nvSpPr>
        <p:spPr>
          <a:xfrm rot="5400000">
            <a:off x="129609" y="4951613"/>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6" name="Chevron 35"/>
          <p:cNvSpPr/>
          <p:nvPr/>
        </p:nvSpPr>
        <p:spPr>
          <a:xfrm rot="5400000">
            <a:off x="129609" y="584153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7" name="Chevron 36"/>
          <p:cNvSpPr/>
          <p:nvPr/>
        </p:nvSpPr>
        <p:spPr>
          <a:xfrm rot="5400000">
            <a:off x="129609" y="6123654"/>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443203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1+#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p:tgtEl>
                                          <p:spTgt spid="27"/>
                                        </p:tgtEl>
                                        <p:attrNameLst>
                                          <p:attrName>ppt_x</p:attrName>
                                        </p:attrNameLst>
                                      </p:cBhvr>
                                      <p:tavLst>
                                        <p:tav tm="0">
                                          <p:val>
                                            <p:strVal val="#ppt_x-#ppt_w*1.125000"/>
                                          </p:val>
                                        </p:tav>
                                        <p:tav tm="100000">
                                          <p:val>
                                            <p:strVal val="#ppt_x"/>
                                          </p:val>
                                        </p:tav>
                                      </p:tavLst>
                                    </p:anim>
                                    <p:animEffect transition="in" filter="wipe(right)">
                                      <p:cBhvr>
                                        <p:cTn id="12" dur="1000"/>
                                        <p:tgtEl>
                                          <p:spTgt spid="27"/>
                                        </p:tgtEl>
                                      </p:cBhvr>
                                    </p:animEffect>
                                  </p:childTnLst>
                                </p:cTn>
                              </p:par>
                              <p:par>
                                <p:cTn id="13" presetID="2" presetClass="entr" presetSubtype="4" accel="47000" decel="51000" fill="hold" grpId="0" nodeType="withEffect">
                                  <p:stCondLst>
                                    <p:cond delay="14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accel="47000" decel="51000" fill="hold" grpId="0" nodeType="withEffect">
                                  <p:stCondLst>
                                    <p:cond delay="24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accel="47000" decel="51000" fill="hold" grpId="0" nodeType="withEffect">
                                  <p:stCondLst>
                                    <p:cond delay="27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grpId="0" nodeType="withEffect">
                                  <p:stCondLst>
                                    <p:cond delay="30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grpId="0" nodeType="withEffect">
                                  <p:stCondLst>
                                    <p:cond delay="34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grpId="0" nodeType="withEffect">
                                  <p:stCondLst>
                                    <p:cond delay="37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accel="47000" decel="51000" fill="hold" grpId="0" nodeType="withEffect">
                                  <p:stCondLst>
                                    <p:cond delay="410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accel="47000" decel="51000" fill="hold" grpId="0" nodeType="withEffect">
                                  <p:stCondLst>
                                    <p:cond delay="4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1000" fill="hold"/>
                                        <p:tgtEl>
                                          <p:spTgt spid="23"/>
                                        </p:tgtEl>
                                        <p:attrNameLst>
                                          <p:attrName>ppt_x</p:attrName>
                                        </p:attrNameLst>
                                      </p:cBhvr>
                                      <p:tavLst>
                                        <p:tav tm="0">
                                          <p:val>
                                            <p:strVal val="#ppt_x"/>
                                          </p:val>
                                        </p:tav>
                                        <p:tav tm="100000">
                                          <p:val>
                                            <p:strVal val="#ppt_x"/>
                                          </p:val>
                                        </p:tav>
                                      </p:tavLst>
                                    </p:anim>
                                    <p:anim calcmode="lin" valueType="num">
                                      <p:cBhvr additive="base">
                                        <p:cTn id="44" dur="10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accel="47000" decel="51000" fill="hold" nodeType="withEffect">
                                  <p:stCondLst>
                                    <p:cond delay="4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1000" fill="hold"/>
                                        <p:tgtEl>
                                          <p:spTgt spid="24"/>
                                        </p:tgtEl>
                                        <p:attrNameLst>
                                          <p:attrName>ppt_x</p:attrName>
                                        </p:attrNameLst>
                                      </p:cBhvr>
                                      <p:tavLst>
                                        <p:tav tm="0">
                                          <p:val>
                                            <p:strVal val="#ppt_x"/>
                                          </p:val>
                                        </p:tav>
                                        <p:tav tm="100000">
                                          <p:val>
                                            <p:strVal val="#ppt_x"/>
                                          </p:val>
                                        </p:tav>
                                      </p:tavLst>
                                    </p:anim>
                                    <p:anim calcmode="lin" valueType="num">
                                      <p:cBhvr additive="base">
                                        <p:cTn id="48" dur="10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accel="47000" decel="51000" fill="hold" grpId="0" nodeType="withEffect">
                                  <p:stCondLst>
                                    <p:cond delay="160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1000" fill="hold"/>
                                        <p:tgtEl>
                                          <p:spTgt spid="2"/>
                                        </p:tgtEl>
                                        <p:attrNameLst>
                                          <p:attrName>ppt_x</p:attrName>
                                        </p:attrNameLst>
                                      </p:cBhvr>
                                      <p:tavLst>
                                        <p:tav tm="0">
                                          <p:val>
                                            <p:strVal val="#ppt_x"/>
                                          </p:val>
                                        </p:tav>
                                        <p:tav tm="100000">
                                          <p:val>
                                            <p:strVal val="#ppt_x"/>
                                          </p:val>
                                        </p:tav>
                                      </p:tavLst>
                                    </p:anim>
                                    <p:anim calcmode="lin" valueType="num">
                                      <p:cBhvr additive="base">
                                        <p:cTn id="52" dur="1000" fill="hold"/>
                                        <p:tgtEl>
                                          <p:spTgt spid="2"/>
                                        </p:tgtEl>
                                        <p:attrNameLst>
                                          <p:attrName>ppt_y</p:attrName>
                                        </p:attrNameLst>
                                      </p:cBhvr>
                                      <p:tavLst>
                                        <p:tav tm="0">
                                          <p:val>
                                            <p:strVal val="1+#ppt_h/2"/>
                                          </p:val>
                                        </p:tav>
                                        <p:tav tm="100000">
                                          <p:val>
                                            <p:strVal val="#ppt_y"/>
                                          </p:val>
                                        </p:tav>
                                      </p:tavLst>
                                    </p:anim>
                                  </p:childTnLst>
                                </p:cTn>
                              </p:par>
                              <p:par>
                                <p:cTn id="53" presetID="2" presetClass="entr" presetSubtype="1" accel="47000" decel="51000" fill="hold" grpId="0" nodeType="withEffect">
                                  <p:stCondLst>
                                    <p:cond delay="220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1000" fill="hold"/>
                                        <p:tgtEl>
                                          <p:spTgt spid="31"/>
                                        </p:tgtEl>
                                        <p:attrNameLst>
                                          <p:attrName>ppt_x</p:attrName>
                                        </p:attrNameLst>
                                      </p:cBhvr>
                                      <p:tavLst>
                                        <p:tav tm="0">
                                          <p:val>
                                            <p:strVal val="#ppt_x"/>
                                          </p:val>
                                        </p:tav>
                                        <p:tav tm="100000">
                                          <p:val>
                                            <p:strVal val="#ppt_x"/>
                                          </p:val>
                                        </p:tav>
                                      </p:tavLst>
                                    </p:anim>
                                    <p:anim calcmode="lin" valueType="num">
                                      <p:cBhvr additive="base">
                                        <p:cTn id="56" dur="1000" fill="hold"/>
                                        <p:tgtEl>
                                          <p:spTgt spid="31"/>
                                        </p:tgtEl>
                                        <p:attrNameLst>
                                          <p:attrName>ppt_y</p:attrName>
                                        </p:attrNameLst>
                                      </p:cBhvr>
                                      <p:tavLst>
                                        <p:tav tm="0">
                                          <p:val>
                                            <p:strVal val="0-#ppt_h/2"/>
                                          </p:val>
                                        </p:tav>
                                        <p:tav tm="100000">
                                          <p:val>
                                            <p:strVal val="#ppt_y"/>
                                          </p:val>
                                        </p:tav>
                                      </p:tavLst>
                                    </p:anim>
                                  </p:childTnLst>
                                </p:cTn>
                              </p:par>
                              <p:par>
                                <p:cTn id="57" presetID="2" presetClass="entr" presetSubtype="2" accel="47000" decel="51000" fill="hold" grpId="0" nodeType="withEffect">
                                  <p:stCondLst>
                                    <p:cond delay="230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1000" fill="hold"/>
                                        <p:tgtEl>
                                          <p:spTgt spid="30"/>
                                        </p:tgtEl>
                                        <p:attrNameLst>
                                          <p:attrName>ppt_x</p:attrName>
                                        </p:attrNameLst>
                                      </p:cBhvr>
                                      <p:tavLst>
                                        <p:tav tm="0">
                                          <p:val>
                                            <p:strVal val="1+#ppt_w/2"/>
                                          </p:val>
                                        </p:tav>
                                        <p:tav tm="100000">
                                          <p:val>
                                            <p:strVal val="#ppt_x"/>
                                          </p:val>
                                        </p:tav>
                                      </p:tavLst>
                                    </p:anim>
                                    <p:anim calcmode="lin" valueType="num">
                                      <p:cBhvr additive="base">
                                        <p:cTn id="60" dur="10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accel="47000" decel="5100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1000" fill="hold"/>
                                        <p:tgtEl>
                                          <p:spTgt spid="3"/>
                                        </p:tgtEl>
                                        <p:attrNameLst>
                                          <p:attrName>ppt_x</p:attrName>
                                        </p:attrNameLst>
                                      </p:cBhvr>
                                      <p:tavLst>
                                        <p:tav tm="0">
                                          <p:val>
                                            <p:strVal val="#ppt_x"/>
                                          </p:val>
                                        </p:tav>
                                        <p:tav tm="100000">
                                          <p:val>
                                            <p:strVal val="#ppt_x"/>
                                          </p:val>
                                        </p:tav>
                                      </p:tavLst>
                                    </p:anim>
                                    <p:anim calcmode="lin" valueType="num">
                                      <p:cBhvr additive="base">
                                        <p:cTn id="66"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accel="47000" decel="51000"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1000" fill="hold"/>
                                        <p:tgtEl>
                                          <p:spTgt spid="4"/>
                                        </p:tgtEl>
                                        <p:attrNameLst>
                                          <p:attrName>ppt_x</p:attrName>
                                        </p:attrNameLst>
                                      </p:cBhvr>
                                      <p:tavLst>
                                        <p:tav tm="0">
                                          <p:val>
                                            <p:strVal val="#ppt_x"/>
                                          </p:val>
                                        </p:tav>
                                        <p:tav tm="100000">
                                          <p:val>
                                            <p:strVal val="#ppt_x"/>
                                          </p:val>
                                        </p:tav>
                                      </p:tavLst>
                                    </p:anim>
                                    <p:anim calcmode="lin" valueType="num">
                                      <p:cBhvr additive="base">
                                        <p:cTn id="72"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30" grpId="0" animBg="1"/>
      <p:bldP spid="31" grpId="0" animBg="1"/>
      <p:bldP spid="23" grpId="0" animBg="1"/>
      <p:bldP spid="27" grpId="0"/>
      <p:bldP spid="28" grpId="0" animBg="1"/>
      <p:bldP spid="29" grpId="0" animBg="1"/>
      <p:bldP spid="32" grpId="0" animBg="1"/>
      <p:bldP spid="33" grpId="0" animBg="1"/>
      <p:bldP spid="34" grpId="0" animBg="1"/>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830418" y="2712041"/>
            <a:ext cx="5350447" cy="168656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Rectangle 22"/>
          <p:cNvSpPr/>
          <p:nvPr/>
        </p:nvSpPr>
        <p:spPr>
          <a:xfrm>
            <a:off x="839587" y="4803996"/>
            <a:ext cx="5350447" cy="168656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Donut 25"/>
          <p:cNvSpPr/>
          <p:nvPr/>
        </p:nvSpPr>
        <p:spPr>
          <a:xfrm>
            <a:off x="582993" y="1213208"/>
            <a:ext cx="494851" cy="502320"/>
          </a:xfrm>
          <a:prstGeom prst="donut">
            <a:avLst>
              <a:gd name="adj" fmla="val 27208"/>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nvGrpSpPr>
          <p:cNvPr id="27" name="Group 26"/>
          <p:cNvGrpSpPr/>
          <p:nvPr/>
        </p:nvGrpSpPr>
        <p:grpSpPr>
          <a:xfrm>
            <a:off x="1099812" y="1148963"/>
            <a:ext cx="2962317" cy="1252920"/>
            <a:chOff x="1099812" y="1148963"/>
            <a:chExt cx="2962317" cy="1252920"/>
          </a:xfrm>
        </p:grpSpPr>
        <p:sp>
          <p:nvSpPr>
            <p:cNvPr id="28" name="Rectangle 27"/>
            <p:cNvSpPr/>
            <p:nvPr/>
          </p:nvSpPr>
          <p:spPr>
            <a:xfrm>
              <a:off x="1099812" y="1148963"/>
              <a:ext cx="2962317" cy="677814"/>
            </a:xfrm>
            <a:prstGeom prst="rect">
              <a:avLst/>
            </a:prstGeom>
          </p:spPr>
          <p:txBody>
            <a:bodyPr wrap="square">
              <a:spAutoFit/>
            </a:bodyPr>
            <a:lstStyle/>
            <a:p>
              <a:pPr>
                <a:lnSpc>
                  <a:spcPct val="107000"/>
                </a:lnSpc>
                <a:spcAft>
                  <a:spcPts val="711"/>
                </a:spcAft>
              </a:pPr>
              <a:r>
                <a:rPr lang="en-US" sz="3556" b="1" spc="533" dirty="0">
                  <a:solidFill>
                    <a:srgbClr val="404040"/>
                  </a:solidFill>
                  <a:latin typeface="Agency FB" panose="020B0503020202020204" pitchFamily="34" charset="0"/>
                  <a:ea typeface="Calibri" panose="020F0502020204030204" pitchFamily="34" charset="0"/>
                  <a:cs typeface="Times New Roman" panose="02020603050405020304" pitchFamily="18" charset="0"/>
                </a:rPr>
                <a:t>Naïve Bayes</a:t>
              </a:r>
              <a:endParaRPr lang="en-US" sz="2133" b="1" spc="533" dirty="0">
                <a:latin typeface="Calibri" panose="020F0502020204030204" pitchFamily="34" charset="0"/>
                <a:ea typeface="Calibri" panose="020F0502020204030204" pitchFamily="34" charset="0"/>
                <a:cs typeface="Times New Roman" panose="02020603050405020304" pitchFamily="18" charset="0"/>
              </a:endParaRPr>
            </a:p>
          </p:txBody>
        </p:sp>
        <p:sp>
          <p:nvSpPr>
            <p:cNvPr id="29" name="Rectangle 28"/>
            <p:cNvSpPr/>
            <p:nvPr/>
          </p:nvSpPr>
          <p:spPr>
            <a:xfrm>
              <a:off x="1284563" y="1841217"/>
              <a:ext cx="2230248" cy="560666"/>
            </a:xfrm>
            <a:prstGeom prst="rect">
              <a:avLst/>
            </a:prstGeom>
          </p:spPr>
          <p:txBody>
            <a:bodyPr wrap="square">
              <a:spAutoFit/>
            </a:bodyPr>
            <a:lstStyle/>
            <a:p>
              <a:pPr>
                <a:lnSpc>
                  <a:spcPct val="107000"/>
                </a:lnSpc>
                <a:spcAft>
                  <a:spcPts val="711"/>
                </a:spcAft>
              </a:pPr>
              <a:r>
                <a:rPr lang="en-US" sz="2844" b="1" spc="267" dirty="0">
                  <a:solidFill>
                    <a:schemeClr val="tx1">
                      <a:lumMod val="65000"/>
                      <a:lumOff val="35000"/>
                    </a:schemeClr>
                  </a:solidFill>
                  <a:latin typeface="Agency FB" panose="020B0503020202020204" pitchFamily="34" charset="0"/>
                  <a:ea typeface="Calibri" panose="020F0502020204030204" pitchFamily="34" charset="0"/>
                  <a:cs typeface="Times New Roman" panose="02020603050405020304" pitchFamily="18" charset="0"/>
                </a:rPr>
                <a:t>WORKING</a:t>
              </a:r>
              <a:endParaRPr lang="en-US" sz="1600" b="1" spc="267"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30" name="TextBox 29"/>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31" name="Oval 30"/>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Oval 31"/>
          <p:cNvSpPr/>
          <p:nvPr/>
        </p:nvSpPr>
        <p:spPr>
          <a:xfrm>
            <a:off x="163890" y="3480198"/>
            <a:ext cx="202476" cy="198209"/>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Chevron 32"/>
          <p:cNvSpPr/>
          <p:nvPr/>
        </p:nvSpPr>
        <p:spPr>
          <a:xfrm rot="5400000">
            <a:off x="129609" y="4057922"/>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 name="Chevron 33"/>
          <p:cNvSpPr/>
          <p:nvPr/>
        </p:nvSpPr>
        <p:spPr>
          <a:xfrm rot="5400000">
            <a:off x="129609" y="436626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Chevron 34"/>
          <p:cNvSpPr/>
          <p:nvPr/>
        </p:nvSpPr>
        <p:spPr>
          <a:xfrm rot="5400000">
            <a:off x="129609" y="4648385"/>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6" name="Chevron 35"/>
          <p:cNvSpPr/>
          <p:nvPr/>
        </p:nvSpPr>
        <p:spPr>
          <a:xfrm rot="5400000">
            <a:off x="129609" y="4951613"/>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7" name="Chevron 36"/>
          <p:cNvSpPr/>
          <p:nvPr/>
        </p:nvSpPr>
        <p:spPr>
          <a:xfrm rot="5400000">
            <a:off x="129609" y="584153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8" name="Chevron 37"/>
          <p:cNvSpPr/>
          <p:nvPr/>
        </p:nvSpPr>
        <p:spPr>
          <a:xfrm rot="5400000">
            <a:off x="129609" y="6123654"/>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9" name="Freeform 38"/>
          <p:cNvSpPr/>
          <p:nvPr/>
        </p:nvSpPr>
        <p:spPr>
          <a:xfrm rot="18672776">
            <a:off x="9527232" y="693758"/>
            <a:ext cx="1348797" cy="2331188"/>
          </a:xfrm>
          <a:custGeom>
            <a:avLst/>
            <a:gdLst>
              <a:gd name="connsiteX0" fmla="*/ 839183 w 2895338"/>
              <a:gd name="connsiteY0" fmla="*/ 0 h 4978269"/>
              <a:gd name="connsiteX1" fmla="*/ 1431229 w 2895338"/>
              <a:gd name="connsiteY1" fmla="*/ 555610 h 4978269"/>
              <a:gd name="connsiteX2" fmla="*/ 1363439 w 2895338"/>
              <a:gd name="connsiteY2" fmla="*/ 623741 h 4978269"/>
              <a:gd name="connsiteX3" fmla="*/ 812397 w 2895338"/>
              <a:gd name="connsiteY3" fmla="*/ 2048626 h 4978269"/>
              <a:gd name="connsiteX4" fmla="*/ 2716692 w 2895338"/>
              <a:gd name="connsiteY4" fmla="*/ 4156860 h 4978269"/>
              <a:gd name="connsiteX5" fmla="*/ 2895338 w 2895338"/>
              <a:gd name="connsiteY5" fmla="*/ 4165873 h 4978269"/>
              <a:gd name="connsiteX6" fmla="*/ 2895338 w 2895338"/>
              <a:gd name="connsiteY6" fmla="*/ 4978269 h 4978269"/>
              <a:gd name="connsiteX7" fmla="*/ 2633629 w 2895338"/>
              <a:gd name="connsiteY7" fmla="*/ 4965063 h 4978269"/>
              <a:gd name="connsiteX8" fmla="*/ 0 w 2895338"/>
              <a:gd name="connsiteY8" fmla="*/ 2048626 h 4978269"/>
              <a:gd name="connsiteX9" fmla="*/ 762088 w 2895338"/>
              <a:gd name="connsiteY9" fmla="*/ 77503 h 497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5338" h="4978269">
                <a:moveTo>
                  <a:pt x="839183" y="0"/>
                </a:moveTo>
                <a:lnTo>
                  <a:pt x="1431229" y="555610"/>
                </a:lnTo>
                <a:lnTo>
                  <a:pt x="1363439" y="623741"/>
                </a:lnTo>
                <a:cubicBezTo>
                  <a:pt x="1021067" y="1000079"/>
                  <a:pt x="812397" y="1500007"/>
                  <a:pt x="812397" y="2048626"/>
                </a:cubicBezTo>
                <a:cubicBezTo>
                  <a:pt x="812397" y="3145865"/>
                  <a:pt x="1647078" y="4048337"/>
                  <a:pt x="2716692" y="4156860"/>
                </a:cubicBezTo>
                <a:lnTo>
                  <a:pt x="2895338" y="4165873"/>
                </a:lnTo>
                <a:lnTo>
                  <a:pt x="2895338" y="4978269"/>
                </a:lnTo>
                <a:lnTo>
                  <a:pt x="2633629" y="4965063"/>
                </a:lnTo>
                <a:cubicBezTo>
                  <a:pt x="1154359" y="4814937"/>
                  <a:pt x="0" y="3566498"/>
                  <a:pt x="0" y="2048626"/>
                </a:cubicBezTo>
                <a:cubicBezTo>
                  <a:pt x="0" y="1289691"/>
                  <a:pt x="288590" y="598113"/>
                  <a:pt x="762088" y="77503"/>
                </a:cubicBezTo>
                <a:close/>
              </a:path>
            </a:pathLst>
          </a:custGeom>
          <a:solidFill>
            <a:srgbClr val="DADAD9">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0" name="Oval 39"/>
          <p:cNvSpPr/>
          <p:nvPr/>
        </p:nvSpPr>
        <p:spPr>
          <a:xfrm>
            <a:off x="10016254" y="951201"/>
            <a:ext cx="873760" cy="910336"/>
          </a:xfrm>
          <a:prstGeom prst="ellipse">
            <a:avLst/>
          </a:prstGeom>
          <a:solidFill>
            <a:srgbClr val="F8D7C7">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1649108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1+#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p:tgtEl>
                                          <p:spTgt spid="30"/>
                                        </p:tgtEl>
                                        <p:attrNameLst>
                                          <p:attrName>ppt_x</p:attrName>
                                        </p:attrNameLst>
                                      </p:cBhvr>
                                      <p:tavLst>
                                        <p:tav tm="0">
                                          <p:val>
                                            <p:strVal val="#ppt_x-#ppt_w*1.125000"/>
                                          </p:val>
                                        </p:tav>
                                        <p:tav tm="100000">
                                          <p:val>
                                            <p:strVal val="#ppt_x"/>
                                          </p:val>
                                        </p:tav>
                                      </p:tavLst>
                                    </p:anim>
                                    <p:animEffect transition="in" filter="wipe(right)">
                                      <p:cBhvr>
                                        <p:cTn id="12" dur="1000"/>
                                        <p:tgtEl>
                                          <p:spTgt spid="30"/>
                                        </p:tgtEl>
                                      </p:cBhvr>
                                    </p:animEffect>
                                  </p:childTnLst>
                                </p:cTn>
                              </p:par>
                              <p:par>
                                <p:cTn id="13" presetID="2" presetClass="entr" presetSubtype="4" accel="47000" decel="51000" fill="hold" grpId="0" nodeType="withEffect">
                                  <p:stCondLst>
                                    <p:cond delay="14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ppt_x"/>
                                          </p:val>
                                        </p:tav>
                                        <p:tav tm="100000">
                                          <p:val>
                                            <p:strVal val="#ppt_x"/>
                                          </p:val>
                                        </p:tav>
                                      </p:tavLst>
                                    </p:anim>
                                    <p:anim calcmode="lin" valueType="num">
                                      <p:cBhvr additive="base">
                                        <p:cTn id="16" dur="10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accel="47000" decel="51000" fill="hold" grpId="0" nodeType="withEffect">
                                  <p:stCondLst>
                                    <p:cond delay="24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accel="47000" decel="51000" fill="hold" grpId="0" nodeType="withEffect">
                                  <p:stCondLst>
                                    <p:cond delay="27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grpId="0" nodeType="withEffect">
                                  <p:stCondLst>
                                    <p:cond delay="30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grpId="0" nodeType="withEffect">
                                  <p:stCondLst>
                                    <p:cond delay="340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grpId="0" nodeType="withEffect">
                                  <p:stCondLst>
                                    <p:cond delay="37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accel="47000" decel="51000" fill="hold" grpId="0" nodeType="withEffect">
                                  <p:stCondLst>
                                    <p:cond delay="410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accel="47000" decel="51000" fill="hold" grpId="0" nodeType="withEffect">
                                  <p:stCondLst>
                                    <p:cond delay="40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1000" fill="hold"/>
                                        <p:tgtEl>
                                          <p:spTgt spid="26"/>
                                        </p:tgtEl>
                                        <p:attrNameLst>
                                          <p:attrName>ppt_x</p:attrName>
                                        </p:attrNameLst>
                                      </p:cBhvr>
                                      <p:tavLst>
                                        <p:tav tm="0">
                                          <p:val>
                                            <p:strVal val="#ppt_x"/>
                                          </p:val>
                                        </p:tav>
                                        <p:tav tm="100000">
                                          <p:val>
                                            <p:strVal val="#ppt_x"/>
                                          </p:val>
                                        </p:tav>
                                      </p:tavLst>
                                    </p:anim>
                                    <p:anim calcmode="lin" valueType="num">
                                      <p:cBhvr additive="base">
                                        <p:cTn id="44" dur="10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accel="47000" decel="51000" fill="hold" nodeType="withEffect">
                                  <p:stCondLst>
                                    <p:cond delay="4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1000" fill="hold"/>
                                        <p:tgtEl>
                                          <p:spTgt spid="27"/>
                                        </p:tgtEl>
                                        <p:attrNameLst>
                                          <p:attrName>ppt_x</p:attrName>
                                        </p:attrNameLst>
                                      </p:cBhvr>
                                      <p:tavLst>
                                        <p:tav tm="0">
                                          <p:val>
                                            <p:strVal val="#ppt_x"/>
                                          </p:val>
                                        </p:tav>
                                        <p:tav tm="100000">
                                          <p:val>
                                            <p:strVal val="#ppt_x"/>
                                          </p:val>
                                        </p:tav>
                                      </p:tavLst>
                                    </p:anim>
                                    <p:anim calcmode="lin" valueType="num">
                                      <p:cBhvr additive="base">
                                        <p:cTn id="48" dur="100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2" accel="47000" decel="5100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1000" fill="hold"/>
                                        <p:tgtEl>
                                          <p:spTgt spid="39"/>
                                        </p:tgtEl>
                                        <p:attrNameLst>
                                          <p:attrName>ppt_x</p:attrName>
                                        </p:attrNameLst>
                                      </p:cBhvr>
                                      <p:tavLst>
                                        <p:tav tm="0">
                                          <p:val>
                                            <p:strVal val="1+#ppt_w/2"/>
                                          </p:val>
                                        </p:tav>
                                        <p:tav tm="100000">
                                          <p:val>
                                            <p:strVal val="#ppt_x"/>
                                          </p:val>
                                        </p:tav>
                                      </p:tavLst>
                                    </p:anim>
                                    <p:anim calcmode="lin" valueType="num">
                                      <p:cBhvr additive="base">
                                        <p:cTn id="52" dur="1000" fill="hold"/>
                                        <p:tgtEl>
                                          <p:spTgt spid="39"/>
                                        </p:tgtEl>
                                        <p:attrNameLst>
                                          <p:attrName>ppt_y</p:attrName>
                                        </p:attrNameLst>
                                      </p:cBhvr>
                                      <p:tavLst>
                                        <p:tav tm="0">
                                          <p:val>
                                            <p:strVal val="#ppt_y"/>
                                          </p:val>
                                        </p:tav>
                                        <p:tav tm="100000">
                                          <p:val>
                                            <p:strVal val="#ppt_y"/>
                                          </p:val>
                                        </p:tav>
                                      </p:tavLst>
                                    </p:anim>
                                  </p:childTnLst>
                                </p:cTn>
                              </p:par>
                              <p:par>
                                <p:cTn id="53" presetID="2" presetClass="entr" presetSubtype="1" accel="47000" decel="5100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1000" fill="hold"/>
                                        <p:tgtEl>
                                          <p:spTgt spid="40"/>
                                        </p:tgtEl>
                                        <p:attrNameLst>
                                          <p:attrName>ppt_x</p:attrName>
                                        </p:attrNameLst>
                                      </p:cBhvr>
                                      <p:tavLst>
                                        <p:tav tm="0">
                                          <p:val>
                                            <p:strVal val="#ppt_x"/>
                                          </p:val>
                                        </p:tav>
                                        <p:tav tm="100000">
                                          <p:val>
                                            <p:strVal val="#ppt_x"/>
                                          </p:val>
                                        </p:tav>
                                      </p:tavLst>
                                    </p:anim>
                                    <p:anim calcmode="lin" valueType="num">
                                      <p:cBhvr additive="base">
                                        <p:cTn id="56" dur="10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accel="47000" decel="5100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1000" fill="hold"/>
                                        <p:tgtEl>
                                          <p:spTgt spid="22"/>
                                        </p:tgtEl>
                                        <p:attrNameLst>
                                          <p:attrName>ppt_x</p:attrName>
                                        </p:attrNameLst>
                                      </p:cBhvr>
                                      <p:tavLst>
                                        <p:tav tm="0">
                                          <p:val>
                                            <p:strVal val="#ppt_x"/>
                                          </p:val>
                                        </p:tav>
                                        <p:tav tm="100000">
                                          <p:val>
                                            <p:strVal val="#ppt_x"/>
                                          </p:val>
                                        </p:tav>
                                      </p:tavLst>
                                    </p:anim>
                                    <p:anim calcmode="lin" valueType="num">
                                      <p:cBhvr additive="base">
                                        <p:cTn id="62"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accel="47000" decel="5100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1000" fill="hold"/>
                                        <p:tgtEl>
                                          <p:spTgt spid="23"/>
                                        </p:tgtEl>
                                        <p:attrNameLst>
                                          <p:attrName>ppt_x</p:attrName>
                                        </p:attrNameLst>
                                      </p:cBhvr>
                                      <p:tavLst>
                                        <p:tav tm="0">
                                          <p:val>
                                            <p:strVal val="#ppt_x"/>
                                          </p:val>
                                        </p:tav>
                                        <p:tav tm="100000">
                                          <p:val>
                                            <p:strVal val="#ppt_x"/>
                                          </p:val>
                                        </p:tav>
                                      </p:tavLst>
                                    </p:anim>
                                    <p:anim calcmode="lin" valueType="num">
                                      <p:cBhvr additive="base">
                                        <p:cTn id="68"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30" grpId="0"/>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2" name="Oval 1"/>
          <p:cNvSpPr/>
          <p:nvPr/>
        </p:nvSpPr>
        <p:spPr>
          <a:xfrm>
            <a:off x="539676" y="1912035"/>
            <a:ext cx="2804160" cy="2682240"/>
          </a:xfrm>
          <a:prstGeom prst="ellipse">
            <a:avLst/>
          </a:prstGeom>
          <a:solidFill>
            <a:srgbClr val="F1B08F">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Oval 4"/>
          <p:cNvSpPr/>
          <p:nvPr/>
        </p:nvSpPr>
        <p:spPr>
          <a:xfrm>
            <a:off x="1189915" y="4242061"/>
            <a:ext cx="366859" cy="39576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Oval 15"/>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p:cNvSpPr/>
          <p:nvPr/>
        </p:nvSpPr>
        <p:spPr>
          <a:xfrm>
            <a:off x="1556774" y="2188972"/>
            <a:ext cx="9224181" cy="1058431"/>
          </a:xfrm>
          <a:prstGeom prst="rect">
            <a:avLst/>
          </a:prstGeom>
        </p:spPr>
        <p:txBody>
          <a:bodyPr wrap="square">
            <a:spAutoFit/>
          </a:bodyPr>
          <a:lstStyle/>
          <a:p>
            <a:pPr>
              <a:lnSpc>
                <a:spcPct val="107000"/>
              </a:lnSpc>
              <a:spcAft>
                <a:spcPts val="711"/>
              </a:spcAft>
            </a:pPr>
            <a:r>
              <a:rPr lang="en-US" sz="5867" b="1" spc="533" dirty="0">
                <a:solidFill>
                  <a:schemeClr val="tx1">
                    <a:lumMod val="50000"/>
                    <a:lumOff val="50000"/>
                  </a:schemeClr>
                </a:solidFill>
                <a:latin typeface="Agency FB" panose="020B0503020202020204" pitchFamily="34" charset="0"/>
                <a:ea typeface="Calibri" panose="020F0502020204030204" pitchFamily="34" charset="0"/>
                <a:cs typeface="Times New Roman" panose="02020603050405020304" pitchFamily="18" charset="0"/>
              </a:rPr>
              <a:t>CONCLUSION</a:t>
            </a:r>
            <a:endParaRPr lang="en-US" sz="5867" b="1" spc="533" dirty="0">
              <a:solidFill>
                <a:schemeClr val="tx1">
                  <a:lumMod val="50000"/>
                  <a:lumOff val="5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2896796" y="3188327"/>
            <a:ext cx="4966166" cy="2727029"/>
          </a:xfrm>
          <a:prstGeom prst="rect">
            <a:avLst/>
          </a:prstGeom>
        </p:spPr>
        <p:txBody>
          <a:bodyPr wrap="square">
            <a:spAutoFit/>
          </a:bodyPr>
          <a:lstStyle/>
          <a:p>
            <a:pPr algn="just">
              <a:lnSpc>
                <a:spcPct val="107000"/>
              </a:lnSpc>
              <a:spcAft>
                <a:spcPts val="711"/>
              </a:spcAft>
            </a:pPr>
            <a:r>
              <a:rPr lang="en-US" sz="16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In conclusion, the program is able to predict an outcome via two different methods using the data set provided to certain level of acceptable accuracy. This kind of prediction is very useful when a large amount of data is provided where each data member is independent of the other and an estimate has to be made of the most likely outcome such as in weather forecasting, marketing effectiveness, pricing and promotions on sales of a product, etc. and as in our case, predicating the specie of a flower.</a:t>
            </a:r>
            <a:endParaRPr lang="en-US" sz="1600"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p:cNvSpPr/>
          <p:nvPr/>
        </p:nvSpPr>
        <p:spPr>
          <a:xfrm>
            <a:off x="11719390" y="2300043"/>
            <a:ext cx="184743" cy="209371"/>
          </a:xfrm>
          <a:prstGeom prst="rect">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Chevron 22"/>
          <p:cNvSpPr/>
          <p:nvPr/>
        </p:nvSpPr>
        <p:spPr>
          <a:xfrm rot="5400000">
            <a:off x="11702671" y="2980226"/>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Chevron 23"/>
          <p:cNvSpPr/>
          <p:nvPr/>
        </p:nvSpPr>
        <p:spPr>
          <a:xfrm rot="5400000">
            <a:off x="11702671" y="3383121"/>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7" name="Chevron 26"/>
          <p:cNvSpPr/>
          <p:nvPr/>
        </p:nvSpPr>
        <p:spPr>
          <a:xfrm rot="5400000">
            <a:off x="11702671" y="5641897"/>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8" name="Chevron 27"/>
          <p:cNvSpPr/>
          <p:nvPr/>
        </p:nvSpPr>
        <p:spPr>
          <a:xfrm rot="5400000">
            <a:off x="11702671" y="6024924"/>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9" name="Chevron 28"/>
          <p:cNvSpPr/>
          <p:nvPr/>
        </p:nvSpPr>
        <p:spPr>
          <a:xfrm rot="5400000">
            <a:off x="11702671" y="6414303"/>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440" y="5802720"/>
            <a:ext cx="606731" cy="606731"/>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147047" y="364744"/>
            <a:ext cx="757086" cy="503936"/>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3576" y="2058342"/>
            <a:ext cx="5242500" cy="3779026"/>
          </a:xfrm>
          <a:prstGeom prst="rect">
            <a:avLst/>
          </a:prstGeom>
        </p:spPr>
      </p:pic>
    </p:spTree>
    <p:extLst>
      <p:ext uri="{BB962C8B-B14F-4D97-AF65-F5344CB8AC3E}">
        <p14:creationId xmlns:p14="http://schemas.microsoft.com/office/powerpoint/2010/main" val="3506933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7000" decel="51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12" presetClass="entr" presetSubtype="8" fill="hold" grpId="0" nodeType="withEffect">
                                  <p:stCondLst>
                                    <p:cond delay="1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p:tgtEl>
                                          <p:spTgt spid="17"/>
                                        </p:tgtEl>
                                        <p:attrNameLst>
                                          <p:attrName>ppt_x</p:attrName>
                                        </p:attrNameLst>
                                      </p:cBhvr>
                                      <p:tavLst>
                                        <p:tav tm="0">
                                          <p:val>
                                            <p:strVal val="#ppt_x-#ppt_w*1.125000"/>
                                          </p:val>
                                        </p:tav>
                                        <p:tav tm="100000">
                                          <p:val>
                                            <p:strVal val="#ppt_x"/>
                                          </p:val>
                                        </p:tav>
                                      </p:tavLst>
                                    </p:anim>
                                    <p:animEffect transition="in" filter="wipe(right)">
                                      <p:cBhvr>
                                        <p:cTn id="12" dur="1000"/>
                                        <p:tgtEl>
                                          <p:spTgt spid="17"/>
                                        </p:tgtEl>
                                      </p:cBhvr>
                                    </p:animEffect>
                                  </p:childTnLst>
                                </p:cTn>
                              </p:par>
                              <p:par>
                                <p:cTn id="13" presetID="2" presetClass="entr" presetSubtype="2" accel="47000" decel="5100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1+#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accel="47000" decel="51000" fill="hold" grpId="0" nodeType="withEffect">
                                  <p:stCondLst>
                                    <p:cond delay="4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0-#ppt_w/2"/>
                                          </p:val>
                                        </p:tav>
                                        <p:tav tm="100000">
                                          <p:val>
                                            <p:strVal val="#ppt_x"/>
                                          </p:val>
                                        </p:tav>
                                      </p:tavLst>
                                    </p:anim>
                                    <p:anim calcmode="lin" valueType="num">
                                      <p:cBhvr additive="base">
                                        <p:cTn id="20" dur="10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4" accel="47000" decel="51000" fill="hold" grpId="1" nodeType="withEffect">
                                  <p:stCondLst>
                                    <p:cond delay="4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1" presetClass="path" presetSubtype="0" accel="33333" decel="35333" fill="hold" grpId="0" nodeType="withEffect">
                                  <p:stCondLst>
                                    <p:cond delay="1400"/>
                                  </p:stCondLst>
                                  <p:childTnLst>
                                    <p:animMotion origin="layout" path="M -0.00143 -0.00116 C 0.05469 0.04746 0.1224 0.00972 0.14831 -0.08449 C 0.17448 -0.18055 0.14909 -0.29699 0.09297 -0.3456 C 0.03698 -0.39421 -0.02904 -0.35741 -0.05534 -0.26157 C -0.08125 -0.1669 -0.05755 -0.04977 -0.00143 -0.00116 Z " pathEditMode="relative" rAng="1560000" ptsTypes="AAAAA">
                                      <p:cBhvr>
                                        <p:cTn id="26" dur="1500" spd="-100000" fill="hold"/>
                                        <p:tgtEl>
                                          <p:spTgt spid="5"/>
                                        </p:tgtEl>
                                        <p:attrNameLst>
                                          <p:attrName>ppt_x</p:attrName>
                                          <p:attrName>ppt_y</p:attrName>
                                        </p:attrNameLst>
                                      </p:cBhvr>
                                      <p:rCtr x="4779" y="-17176"/>
                                    </p:animMotion>
                                  </p:childTnLst>
                                </p:cTn>
                              </p:par>
                              <p:par>
                                <p:cTn id="27" presetID="2" presetClass="entr" presetSubtype="4" accel="47000" decel="51000" fill="hold" grpId="0" nodeType="withEffect">
                                  <p:stCondLst>
                                    <p:cond delay="110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1000" fill="hold"/>
                                        <p:tgtEl>
                                          <p:spTgt spid="18"/>
                                        </p:tgtEl>
                                        <p:attrNameLst>
                                          <p:attrName>ppt_x</p:attrName>
                                        </p:attrNameLst>
                                      </p:cBhvr>
                                      <p:tavLst>
                                        <p:tav tm="0">
                                          <p:val>
                                            <p:strVal val="#ppt_x"/>
                                          </p:val>
                                        </p:tav>
                                        <p:tav tm="100000">
                                          <p:val>
                                            <p:strVal val="#ppt_x"/>
                                          </p:val>
                                        </p:tav>
                                      </p:tavLst>
                                    </p:anim>
                                    <p:anim calcmode="lin" valueType="num">
                                      <p:cBhvr additive="base">
                                        <p:cTn id="30" dur="10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accel="47000" decel="51000" fill="hold" grpId="0" nodeType="withEffect">
                                  <p:stCondLst>
                                    <p:cond delay="260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1000" fill="hold"/>
                                        <p:tgtEl>
                                          <p:spTgt spid="19"/>
                                        </p:tgtEl>
                                        <p:attrNameLst>
                                          <p:attrName>ppt_x</p:attrName>
                                        </p:attrNameLst>
                                      </p:cBhvr>
                                      <p:tavLst>
                                        <p:tav tm="0">
                                          <p:val>
                                            <p:strVal val="#ppt_x"/>
                                          </p:val>
                                        </p:tav>
                                        <p:tav tm="100000">
                                          <p:val>
                                            <p:strVal val="#ppt_x"/>
                                          </p:val>
                                        </p:tav>
                                      </p:tavLst>
                                    </p:anim>
                                    <p:anim calcmode="lin" valueType="num">
                                      <p:cBhvr additive="base">
                                        <p:cTn id="34" dur="10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accel="47000" decel="51000" fill="hold" grpId="0" nodeType="withEffect">
                                  <p:stCondLst>
                                    <p:cond delay="3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ppt_x"/>
                                          </p:val>
                                        </p:tav>
                                        <p:tav tm="100000">
                                          <p:val>
                                            <p:strVal val="#ppt_x"/>
                                          </p:val>
                                        </p:tav>
                                      </p:tavLst>
                                    </p:anim>
                                    <p:anim calcmode="lin" valueType="num">
                                      <p:cBhvr additive="base">
                                        <p:cTn id="38" dur="10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accel="47000" decel="51000" fill="hold" grpId="0" nodeType="withEffect">
                                  <p:stCondLst>
                                    <p:cond delay="100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accel="47000" decel="51000" fill="hold" grpId="0" nodeType="withEffect">
                                  <p:stCondLst>
                                    <p:cond delay="140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accel="47000" decel="51000" fill="hold" grpId="0" nodeType="withEffect">
                                  <p:stCondLst>
                                    <p:cond delay="180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par>
                                <p:cTn id="51" presetID="2" presetClass="entr" presetSubtype="4" accel="47000" decel="51000" fill="hold" grpId="0" nodeType="withEffect">
                                  <p:stCondLst>
                                    <p:cond delay="210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2" presetClass="entr" presetSubtype="4" accel="47000" decel="51000" fill="hold" grpId="0" nodeType="withEffect">
                                  <p:stCondLst>
                                    <p:cond delay="230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par>
                                <p:cTn id="59" presetID="2" presetClass="entr" presetSubtype="8" accel="47000" decel="5100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1000" fill="hold"/>
                                        <p:tgtEl>
                                          <p:spTgt spid="30"/>
                                        </p:tgtEl>
                                        <p:attrNameLst>
                                          <p:attrName>ppt_x</p:attrName>
                                        </p:attrNameLst>
                                      </p:cBhvr>
                                      <p:tavLst>
                                        <p:tav tm="0">
                                          <p:val>
                                            <p:strVal val="0-#ppt_w/2"/>
                                          </p:val>
                                        </p:tav>
                                        <p:tav tm="100000">
                                          <p:val>
                                            <p:strVal val="#ppt_x"/>
                                          </p:val>
                                        </p:tav>
                                      </p:tavLst>
                                    </p:anim>
                                    <p:anim calcmode="lin" valueType="num">
                                      <p:cBhvr additive="base">
                                        <p:cTn id="62" dur="1000" fill="hold"/>
                                        <p:tgtEl>
                                          <p:spTgt spid="30"/>
                                        </p:tgtEl>
                                        <p:attrNameLst>
                                          <p:attrName>ppt_y</p:attrName>
                                        </p:attrNameLst>
                                      </p:cBhvr>
                                      <p:tavLst>
                                        <p:tav tm="0">
                                          <p:val>
                                            <p:strVal val="#ppt_y"/>
                                          </p:val>
                                        </p:tav>
                                        <p:tav tm="100000">
                                          <p:val>
                                            <p:strVal val="#ppt_y"/>
                                          </p:val>
                                        </p:tav>
                                      </p:tavLst>
                                    </p:anim>
                                  </p:childTnLst>
                                </p:cTn>
                              </p:par>
                              <p:par>
                                <p:cTn id="63" presetID="2" presetClass="entr" presetSubtype="2" accel="47000" decel="51000" fill="hold" nodeType="withEffect">
                                  <p:stCondLst>
                                    <p:cond delay="70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1000" fill="hold"/>
                                        <p:tgtEl>
                                          <p:spTgt spid="20"/>
                                        </p:tgtEl>
                                        <p:attrNameLst>
                                          <p:attrName>ppt_x</p:attrName>
                                        </p:attrNameLst>
                                      </p:cBhvr>
                                      <p:tavLst>
                                        <p:tav tm="0">
                                          <p:val>
                                            <p:strVal val="1+#ppt_w/2"/>
                                          </p:val>
                                        </p:tav>
                                        <p:tav tm="100000">
                                          <p:val>
                                            <p:strVal val="#ppt_x"/>
                                          </p:val>
                                        </p:tav>
                                      </p:tavLst>
                                    </p:anim>
                                    <p:anim calcmode="lin" valueType="num">
                                      <p:cBhvr additive="base">
                                        <p:cTn id="66"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animBg="1"/>
      <p:bldP spid="5" grpId="0" animBg="1"/>
      <p:bldP spid="5" grpId="1" animBg="1"/>
      <p:bldP spid="16" grpId="0" animBg="1"/>
      <p:bldP spid="18" grpId="0"/>
      <p:bldP spid="19" grpId="0"/>
      <p:bldP spid="22" grpId="0" animBg="1"/>
      <p:bldP spid="23" grpId="0" animBg="1"/>
      <p:bldP spid="24" grpId="0" animBg="1"/>
      <p:bldP spid="27"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17707">
            <a:off x="7088106" y="1379608"/>
            <a:ext cx="7330483" cy="6120667"/>
          </a:xfrm>
          <a:prstGeom prst="rect">
            <a:avLst/>
          </a:prstGeom>
        </p:spPr>
      </p:pic>
      <p:sp>
        <p:nvSpPr>
          <p:cNvPr id="2" name="TextBox 1"/>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3" name="Oval 2"/>
          <p:cNvSpPr/>
          <p:nvPr/>
        </p:nvSpPr>
        <p:spPr>
          <a:xfrm>
            <a:off x="539676" y="1912035"/>
            <a:ext cx="2804160" cy="2682240"/>
          </a:xfrm>
          <a:prstGeom prst="ellipse">
            <a:avLst/>
          </a:prstGeom>
          <a:solidFill>
            <a:srgbClr val="F1B08F">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Oval 3"/>
          <p:cNvSpPr/>
          <p:nvPr/>
        </p:nvSpPr>
        <p:spPr>
          <a:xfrm>
            <a:off x="1189915" y="4242061"/>
            <a:ext cx="366859" cy="39576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Oval 4"/>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Rectangle 5"/>
          <p:cNvSpPr/>
          <p:nvPr/>
        </p:nvSpPr>
        <p:spPr>
          <a:xfrm>
            <a:off x="1556774" y="2188972"/>
            <a:ext cx="9224181" cy="1058431"/>
          </a:xfrm>
          <a:prstGeom prst="rect">
            <a:avLst/>
          </a:prstGeom>
        </p:spPr>
        <p:txBody>
          <a:bodyPr wrap="square">
            <a:spAutoFit/>
          </a:bodyPr>
          <a:lstStyle/>
          <a:p>
            <a:pPr>
              <a:lnSpc>
                <a:spcPct val="107000"/>
              </a:lnSpc>
              <a:spcAft>
                <a:spcPts val="711"/>
              </a:spcAft>
            </a:pPr>
            <a:r>
              <a:rPr lang="en-US" sz="5867" b="1" spc="533" dirty="0">
                <a:solidFill>
                  <a:schemeClr val="tx1">
                    <a:lumMod val="50000"/>
                    <a:lumOff val="50000"/>
                  </a:schemeClr>
                </a:solidFill>
                <a:latin typeface="Agency FB" panose="020B0503020202020204" pitchFamily="34" charset="0"/>
                <a:ea typeface="Calibri" panose="020F0502020204030204" pitchFamily="34" charset="0"/>
                <a:cs typeface="Times New Roman" panose="02020603050405020304" pitchFamily="18" charset="0"/>
              </a:rPr>
              <a:t>CONCLUSION</a:t>
            </a:r>
            <a:endParaRPr lang="en-US" sz="5867" b="1" spc="533" dirty="0">
              <a:solidFill>
                <a:schemeClr val="tx1">
                  <a:lumMod val="50000"/>
                  <a:lumOff val="5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896796" y="3188327"/>
            <a:ext cx="4966166" cy="2727029"/>
          </a:xfrm>
          <a:prstGeom prst="rect">
            <a:avLst/>
          </a:prstGeom>
        </p:spPr>
        <p:txBody>
          <a:bodyPr wrap="square">
            <a:spAutoFit/>
          </a:bodyPr>
          <a:lstStyle/>
          <a:p>
            <a:pPr algn="just">
              <a:lnSpc>
                <a:spcPct val="107000"/>
              </a:lnSpc>
              <a:spcAft>
                <a:spcPts val="711"/>
              </a:spcAft>
            </a:pPr>
            <a:r>
              <a:rPr lang="en-US" sz="1600" dirty="0">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rPr>
              <a:t>In conclusion, the program is able to predict an outcome via two different methods using the data set provided to certain level of acceptable accuracy. This kind of prediction is very useful when a large amount of data is provided where each data member is independent of the other and an estimate has to be made of the most likely outcome such as in weather forecasting, marketing effectiveness, pricing and promotions on sales of a product, etc. and as in our case, predicating the specie of a flower.</a:t>
            </a:r>
            <a:endParaRPr lang="en-US" sz="1600"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1719390" y="2091035"/>
            <a:ext cx="184743" cy="209371"/>
          </a:xfrm>
          <a:prstGeom prst="rect">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Chevron 8"/>
          <p:cNvSpPr/>
          <p:nvPr/>
        </p:nvSpPr>
        <p:spPr>
          <a:xfrm rot="5400000">
            <a:off x="11702671" y="2536084"/>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 name="Chevron 9"/>
          <p:cNvSpPr/>
          <p:nvPr/>
        </p:nvSpPr>
        <p:spPr>
          <a:xfrm rot="5400000">
            <a:off x="11702671" y="4741661"/>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 name="Chevron 10"/>
          <p:cNvSpPr/>
          <p:nvPr/>
        </p:nvSpPr>
        <p:spPr>
          <a:xfrm rot="5400000">
            <a:off x="11702671" y="5824779"/>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 name="Chevron 11"/>
          <p:cNvSpPr/>
          <p:nvPr/>
        </p:nvSpPr>
        <p:spPr>
          <a:xfrm rot="5400000">
            <a:off x="11702671" y="6207806"/>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 name="Chevron 12"/>
          <p:cNvSpPr/>
          <p:nvPr/>
        </p:nvSpPr>
        <p:spPr>
          <a:xfrm rot="5400000">
            <a:off x="11702671" y="6597185"/>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440" y="5802720"/>
            <a:ext cx="606731" cy="60673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147047" y="364744"/>
            <a:ext cx="757086" cy="503936"/>
          </a:xfrm>
          <a:prstGeom prst="rect">
            <a:avLst/>
          </a:prstGeom>
        </p:spPr>
      </p:pic>
      <p:sp>
        <p:nvSpPr>
          <p:cNvPr id="17" name="Chevron 16"/>
          <p:cNvSpPr/>
          <p:nvPr/>
        </p:nvSpPr>
        <p:spPr>
          <a:xfrm rot="5400000">
            <a:off x="11724441" y="5076943"/>
            <a:ext cx="199725" cy="203200"/>
          </a:xfrm>
          <a:prstGeom prst="chevron">
            <a:avLst>
              <a:gd name="adj" fmla="val 6002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2286792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7000" decel="51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12" presetClass="entr" presetSubtype="8" fill="hold" grpId="0" nodeType="withEffect">
                                  <p:stCondLst>
                                    <p:cond delay="1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p:tgtEl>
                                          <p:spTgt spid="2"/>
                                        </p:tgtEl>
                                        <p:attrNameLst>
                                          <p:attrName>ppt_x</p:attrName>
                                        </p:attrNameLst>
                                      </p:cBhvr>
                                      <p:tavLst>
                                        <p:tav tm="0">
                                          <p:val>
                                            <p:strVal val="#ppt_x-#ppt_w*1.125000"/>
                                          </p:val>
                                        </p:tav>
                                        <p:tav tm="100000">
                                          <p:val>
                                            <p:strVal val="#ppt_x"/>
                                          </p:val>
                                        </p:tav>
                                      </p:tavLst>
                                    </p:anim>
                                    <p:animEffect transition="in" filter="wipe(right)">
                                      <p:cBhvr>
                                        <p:cTn id="12" dur="1000"/>
                                        <p:tgtEl>
                                          <p:spTgt spid="2"/>
                                        </p:tgtEl>
                                      </p:cBhvr>
                                    </p:animEffect>
                                  </p:childTnLst>
                                </p:cTn>
                              </p:par>
                              <p:par>
                                <p:cTn id="13" presetID="2" presetClass="entr" presetSubtype="2" accel="47000" decel="5100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47000" decel="51000" fill="hold" grpId="0" nodeType="withEffect">
                                  <p:stCondLst>
                                    <p:cond delay="4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4" accel="47000" decel="51000" fill="hold" grpId="1" nodeType="withEffect">
                                  <p:stCondLst>
                                    <p:cond delay="4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ppt_x"/>
                                          </p:val>
                                        </p:tav>
                                        <p:tav tm="100000">
                                          <p:val>
                                            <p:strVal val="#ppt_x"/>
                                          </p:val>
                                        </p:tav>
                                      </p:tavLst>
                                    </p:anim>
                                    <p:anim calcmode="lin" valueType="num">
                                      <p:cBhvr additive="base">
                                        <p:cTn id="24" dur="1000" fill="hold"/>
                                        <p:tgtEl>
                                          <p:spTgt spid="4"/>
                                        </p:tgtEl>
                                        <p:attrNameLst>
                                          <p:attrName>ppt_y</p:attrName>
                                        </p:attrNameLst>
                                      </p:cBhvr>
                                      <p:tavLst>
                                        <p:tav tm="0">
                                          <p:val>
                                            <p:strVal val="1+#ppt_h/2"/>
                                          </p:val>
                                        </p:tav>
                                        <p:tav tm="100000">
                                          <p:val>
                                            <p:strVal val="#ppt_y"/>
                                          </p:val>
                                        </p:tav>
                                      </p:tavLst>
                                    </p:anim>
                                  </p:childTnLst>
                                </p:cTn>
                              </p:par>
                              <p:par>
                                <p:cTn id="25" presetID="1" presetClass="path" presetSubtype="0" accel="33333" decel="35333" fill="hold" grpId="0" nodeType="withEffect">
                                  <p:stCondLst>
                                    <p:cond delay="1400"/>
                                  </p:stCondLst>
                                  <p:childTnLst>
                                    <p:animMotion origin="layout" path="M -0.00143 -0.00116 C 0.05469 0.04746 0.1224 0.00972 0.14831 -0.08449 C 0.17448 -0.18055 0.14909 -0.29699 0.09297 -0.3456 C 0.03698 -0.39421 -0.02904 -0.35741 -0.05534 -0.26157 C -0.08125 -0.1669 -0.05755 -0.04977 -0.00143 -0.00116 Z " pathEditMode="relative" rAng="1560000" ptsTypes="AAAAA">
                                      <p:cBhvr>
                                        <p:cTn id="26" dur="1500" spd="-100000" fill="hold"/>
                                        <p:tgtEl>
                                          <p:spTgt spid="4"/>
                                        </p:tgtEl>
                                        <p:attrNameLst>
                                          <p:attrName>ppt_x</p:attrName>
                                          <p:attrName>ppt_y</p:attrName>
                                        </p:attrNameLst>
                                      </p:cBhvr>
                                      <p:rCtr x="4779" y="-17176"/>
                                    </p:animMotion>
                                  </p:childTnLst>
                                </p:cTn>
                              </p:par>
                              <p:par>
                                <p:cTn id="27" presetID="2" presetClass="entr" presetSubtype="4" accel="47000" decel="51000" fill="hold" grpId="0" nodeType="withEffect">
                                  <p:stCondLst>
                                    <p:cond delay="11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1000" fill="hold"/>
                                        <p:tgtEl>
                                          <p:spTgt spid="6"/>
                                        </p:tgtEl>
                                        <p:attrNameLst>
                                          <p:attrName>ppt_x</p:attrName>
                                        </p:attrNameLst>
                                      </p:cBhvr>
                                      <p:tavLst>
                                        <p:tav tm="0">
                                          <p:val>
                                            <p:strVal val="#ppt_x"/>
                                          </p:val>
                                        </p:tav>
                                        <p:tav tm="100000">
                                          <p:val>
                                            <p:strVal val="#ppt_x"/>
                                          </p:val>
                                        </p:tav>
                                      </p:tavLst>
                                    </p:anim>
                                    <p:anim calcmode="lin" valueType="num">
                                      <p:cBhvr additive="base">
                                        <p:cTn id="30" dur="10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accel="47000" decel="51000" fill="hold" grpId="0" nodeType="withEffect">
                                  <p:stCondLst>
                                    <p:cond delay="26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ppt_x"/>
                                          </p:val>
                                        </p:tav>
                                        <p:tav tm="100000">
                                          <p:val>
                                            <p:strVal val="#ppt_x"/>
                                          </p:val>
                                        </p:tav>
                                      </p:tavLst>
                                    </p:anim>
                                    <p:anim calcmode="lin" valueType="num">
                                      <p:cBhvr additive="base">
                                        <p:cTn id="34" dur="10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accel="47000" decel="51000" fill="hold" grpId="0" nodeType="withEffect">
                                  <p:stCondLst>
                                    <p:cond delay="30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1000" fill="hold"/>
                                        <p:tgtEl>
                                          <p:spTgt spid="8"/>
                                        </p:tgtEl>
                                        <p:attrNameLst>
                                          <p:attrName>ppt_x</p:attrName>
                                        </p:attrNameLst>
                                      </p:cBhvr>
                                      <p:tavLst>
                                        <p:tav tm="0">
                                          <p:val>
                                            <p:strVal val="#ppt_x"/>
                                          </p:val>
                                        </p:tav>
                                        <p:tav tm="100000">
                                          <p:val>
                                            <p:strVal val="#ppt_x"/>
                                          </p:val>
                                        </p:tav>
                                      </p:tavLst>
                                    </p:anim>
                                    <p:anim calcmode="lin" valueType="num">
                                      <p:cBhvr additive="base">
                                        <p:cTn id="38" dur="10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accel="47000" decel="51000" fill="hold" grpId="0" nodeType="withEffect">
                                  <p:stCondLst>
                                    <p:cond delay="100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accel="47000" decel="51000" fill="hold" grpId="0" nodeType="withEffect">
                                  <p:stCondLst>
                                    <p:cond delay="14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accel="47000" decel="51000" fill="hold" grpId="0" nodeType="withEffect">
                                  <p:stCondLst>
                                    <p:cond delay="160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accel="47000" decel="51000" fill="hold" grpId="0" nodeType="withEffect">
                                  <p:stCondLst>
                                    <p:cond delay="180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accel="47000" decel="51000" fill="hold" grpId="0" nodeType="withEffect">
                                  <p:stCondLst>
                                    <p:cond delay="210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par>
                                <p:cTn id="59" presetID="2" presetClass="entr" presetSubtype="4" accel="47000" decel="51000" fill="hold" grpId="0" nodeType="withEffect">
                                  <p:stCondLst>
                                    <p:cond delay="23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8" accel="47000" decel="5100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1000" fill="hold"/>
                                        <p:tgtEl>
                                          <p:spTgt spid="14"/>
                                        </p:tgtEl>
                                        <p:attrNameLst>
                                          <p:attrName>ppt_x</p:attrName>
                                        </p:attrNameLst>
                                      </p:cBhvr>
                                      <p:tavLst>
                                        <p:tav tm="0">
                                          <p:val>
                                            <p:strVal val="0-#ppt_w/2"/>
                                          </p:val>
                                        </p:tav>
                                        <p:tav tm="100000">
                                          <p:val>
                                            <p:strVal val="#ppt_x"/>
                                          </p:val>
                                        </p:tav>
                                      </p:tavLst>
                                    </p:anim>
                                    <p:anim calcmode="lin" valueType="num">
                                      <p:cBhvr additive="base">
                                        <p:cTn id="66" dur="1000" fill="hold"/>
                                        <p:tgtEl>
                                          <p:spTgt spid="14"/>
                                        </p:tgtEl>
                                        <p:attrNameLst>
                                          <p:attrName>ppt_y</p:attrName>
                                        </p:attrNameLst>
                                      </p:cBhvr>
                                      <p:tavLst>
                                        <p:tav tm="0">
                                          <p:val>
                                            <p:strVal val="#ppt_y"/>
                                          </p:val>
                                        </p:tav>
                                        <p:tav tm="100000">
                                          <p:val>
                                            <p:strVal val="#ppt_y"/>
                                          </p:val>
                                        </p:tav>
                                      </p:tavLst>
                                    </p:anim>
                                  </p:childTnLst>
                                </p:cTn>
                              </p:par>
                              <p:par>
                                <p:cTn id="67" presetID="2" presetClass="entr" presetSubtype="2" accel="47000" decel="51000" fill="hold" nodeType="withEffect">
                                  <p:stCondLst>
                                    <p:cond delay="70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1000" fill="hold"/>
                                        <p:tgtEl>
                                          <p:spTgt spid="16"/>
                                        </p:tgtEl>
                                        <p:attrNameLst>
                                          <p:attrName>ppt_x</p:attrName>
                                        </p:attrNameLst>
                                      </p:cBhvr>
                                      <p:tavLst>
                                        <p:tav tm="0">
                                          <p:val>
                                            <p:strVal val="1+#ppt_w/2"/>
                                          </p:val>
                                        </p:tav>
                                        <p:tav tm="100000">
                                          <p:val>
                                            <p:strVal val="#ppt_x"/>
                                          </p:val>
                                        </p:tav>
                                      </p:tavLst>
                                    </p:anim>
                                    <p:anim calcmode="lin" valueType="num">
                                      <p:cBhvr additive="base">
                                        <p:cTn id="70"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4" grpId="1" animBg="1"/>
      <p:bldP spid="5" grpId="0" animBg="1"/>
      <p:bldP spid="6" grpId="0"/>
      <p:bldP spid="7" grpId="0"/>
      <p:bldP spid="8" grpId="0" animBg="1"/>
      <p:bldP spid="9" grpId="0" animBg="1"/>
      <p:bldP spid="10" grpId="0" animBg="1"/>
      <p:bldP spid="11" grpId="0" animBg="1"/>
      <p:bldP spid="12" grpId="0" animBg="1"/>
      <p:bldP spid="13"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27" name="Oval 26"/>
          <p:cNvSpPr/>
          <p:nvPr/>
        </p:nvSpPr>
        <p:spPr>
          <a:xfrm>
            <a:off x="9116620" y="-1328156"/>
            <a:ext cx="3900418" cy="3991196"/>
          </a:xfrm>
          <a:prstGeom prst="ellipse">
            <a:avLst/>
          </a:prstGeom>
          <a:blipFill dpi="0" rotWithShape="1">
            <a:blip r:embed="rId2"/>
            <a:srcRect/>
            <a:stretch>
              <a:fillRect l="-2000" t="33000" r="2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Donut 3"/>
          <p:cNvSpPr/>
          <p:nvPr/>
        </p:nvSpPr>
        <p:spPr>
          <a:xfrm>
            <a:off x="1180495" y="1919515"/>
            <a:ext cx="737792" cy="717794"/>
          </a:xfrm>
          <a:prstGeom prst="donut">
            <a:avLst>
              <a:gd name="adj" fmla="val 29828"/>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5" name="TextBox 4"/>
          <p:cNvSpPr txBox="1"/>
          <p:nvPr/>
        </p:nvSpPr>
        <p:spPr>
          <a:xfrm>
            <a:off x="2044353" y="1981503"/>
            <a:ext cx="3643113" cy="748988"/>
          </a:xfrm>
          <a:prstGeom prst="rect">
            <a:avLst/>
          </a:prstGeom>
          <a:noFill/>
        </p:spPr>
        <p:txBody>
          <a:bodyPr wrap="none" rtlCol="0">
            <a:spAutoFit/>
          </a:bodyPr>
          <a:lstStyle/>
          <a:p>
            <a:r>
              <a:rPr lang="en-US" sz="4267" spc="533" dirty="0">
                <a:latin typeface="Arial Black" panose="020B0A04020102020204" pitchFamily="34" charset="0"/>
              </a:rPr>
              <a:t>CONTENT</a:t>
            </a:r>
          </a:p>
        </p:txBody>
      </p:sp>
      <p:grpSp>
        <p:nvGrpSpPr>
          <p:cNvPr id="2" name="Group 1"/>
          <p:cNvGrpSpPr/>
          <p:nvPr/>
        </p:nvGrpSpPr>
        <p:grpSpPr>
          <a:xfrm>
            <a:off x="2058970" y="3277004"/>
            <a:ext cx="2166733" cy="776559"/>
            <a:chOff x="2058970" y="3277004"/>
            <a:chExt cx="2166733" cy="776559"/>
          </a:xfrm>
        </p:grpSpPr>
        <p:sp>
          <p:nvSpPr>
            <p:cNvPr id="7" name="Rectangle 6"/>
            <p:cNvSpPr/>
            <p:nvPr/>
          </p:nvSpPr>
          <p:spPr>
            <a:xfrm>
              <a:off x="2058970" y="3610044"/>
              <a:ext cx="2166733" cy="443519"/>
            </a:xfrm>
            <a:prstGeom prst="rect">
              <a:avLst/>
            </a:prstGeom>
          </p:spPr>
          <p:txBody>
            <a:bodyPr wrap="square">
              <a:spAutoFit/>
            </a:bodyPr>
            <a:lstStyle/>
            <a:p>
              <a:pPr>
                <a:lnSpc>
                  <a:spcPct val="107000"/>
                </a:lnSpc>
                <a:spcAft>
                  <a:spcPts val="711"/>
                </a:spcAft>
              </a:pPr>
              <a:r>
                <a:rPr lang="en-US" sz="2133" spc="267" dirty="0">
                  <a:solidFill>
                    <a:srgbClr val="404040"/>
                  </a:solidFill>
                  <a:latin typeface="Agency FB" panose="020B0503020202020204" pitchFamily="34" charset="0"/>
                  <a:ea typeface="Calibri" panose="020F0502020204030204" pitchFamily="34" charset="0"/>
                  <a:cs typeface="Times New Roman" panose="02020603050405020304" pitchFamily="18" charset="0"/>
                </a:rPr>
                <a:t>Introduction</a:t>
              </a:r>
              <a:endParaRPr lang="en-US" sz="1244" spc="267"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p:cNvSpPr txBox="1"/>
            <p:nvPr/>
          </p:nvSpPr>
          <p:spPr>
            <a:xfrm>
              <a:off x="2067730" y="3277004"/>
              <a:ext cx="1885196" cy="475387"/>
            </a:xfrm>
            <a:prstGeom prst="rect">
              <a:avLst/>
            </a:prstGeom>
            <a:noFill/>
          </p:spPr>
          <p:txBody>
            <a:bodyPr wrap="none" rtlCol="0">
              <a:spAutoFit/>
            </a:bodyPr>
            <a:lstStyle/>
            <a:p>
              <a:r>
                <a:rPr lang="en-US" sz="2489" spc="267" dirty="0">
                  <a:latin typeface="Arial Black" panose="020B0A04020102020204" pitchFamily="34" charset="0"/>
                </a:rPr>
                <a:t>PART 01</a:t>
              </a:r>
            </a:p>
          </p:txBody>
        </p:sp>
      </p:grpSp>
      <p:grpSp>
        <p:nvGrpSpPr>
          <p:cNvPr id="3" name="Group 2"/>
          <p:cNvGrpSpPr/>
          <p:nvPr/>
        </p:nvGrpSpPr>
        <p:grpSpPr>
          <a:xfrm>
            <a:off x="2044352" y="4923870"/>
            <a:ext cx="4101804" cy="1215448"/>
            <a:chOff x="2044352" y="4923870"/>
            <a:chExt cx="4101804" cy="1215448"/>
          </a:xfrm>
        </p:grpSpPr>
        <p:sp>
          <p:nvSpPr>
            <p:cNvPr id="8" name="Rectangle 7"/>
            <p:cNvSpPr/>
            <p:nvPr/>
          </p:nvSpPr>
          <p:spPr>
            <a:xfrm>
              <a:off x="2044352" y="5299376"/>
              <a:ext cx="4101804" cy="443519"/>
            </a:xfrm>
            <a:prstGeom prst="rect">
              <a:avLst/>
            </a:prstGeom>
          </p:spPr>
          <p:txBody>
            <a:bodyPr wrap="square">
              <a:spAutoFit/>
            </a:bodyPr>
            <a:lstStyle/>
            <a:p>
              <a:pPr>
                <a:lnSpc>
                  <a:spcPct val="107000"/>
                </a:lnSpc>
                <a:spcAft>
                  <a:spcPts val="711"/>
                </a:spcAft>
              </a:pPr>
              <a:r>
                <a:rPr lang="en-US" sz="2133" spc="267" dirty="0">
                  <a:solidFill>
                    <a:srgbClr val="404040"/>
                  </a:solidFill>
                  <a:latin typeface="Agency FB" panose="020B0503020202020204" pitchFamily="34" charset="0"/>
                  <a:ea typeface="Calibri" panose="020F0502020204030204" pitchFamily="34" charset="0"/>
                  <a:cs typeface="Times New Roman" panose="02020603050405020304" pitchFamily="18" charset="0"/>
                </a:rPr>
                <a:t>What is Linear Regression?</a:t>
              </a:r>
              <a:endParaRPr lang="en-US" sz="1244" spc="267"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2053112" y="5695799"/>
              <a:ext cx="1594390" cy="443519"/>
            </a:xfrm>
            <a:prstGeom prst="rect">
              <a:avLst/>
            </a:prstGeom>
          </p:spPr>
          <p:txBody>
            <a:bodyPr wrap="square">
              <a:spAutoFit/>
            </a:bodyPr>
            <a:lstStyle/>
            <a:p>
              <a:pPr>
                <a:lnSpc>
                  <a:spcPct val="107000"/>
                </a:lnSpc>
                <a:spcAft>
                  <a:spcPts val="711"/>
                </a:spcAft>
              </a:pPr>
              <a:r>
                <a:rPr lang="en-US" sz="2133" spc="267" dirty="0">
                  <a:solidFill>
                    <a:srgbClr val="404040"/>
                  </a:solidFill>
                  <a:latin typeface="Agency FB" panose="020B0503020202020204" pitchFamily="34" charset="0"/>
                  <a:ea typeface="Calibri" panose="020F0502020204030204" pitchFamily="34" charset="0"/>
                  <a:cs typeface="Times New Roman" panose="02020603050405020304" pitchFamily="18" charset="0"/>
                </a:rPr>
                <a:t>WORKING</a:t>
              </a:r>
              <a:endParaRPr lang="en-US" sz="1244" spc="267"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p:cNvSpPr txBox="1"/>
            <p:nvPr/>
          </p:nvSpPr>
          <p:spPr>
            <a:xfrm>
              <a:off x="2044353" y="4923870"/>
              <a:ext cx="1885196" cy="475387"/>
            </a:xfrm>
            <a:prstGeom prst="rect">
              <a:avLst/>
            </a:prstGeom>
            <a:noFill/>
          </p:spPr>
          <p:txBody>
            <a:bodyPr wrap="none" rtlCol="0">
              <a:spAutoFit/>
            </a:bodyPr>
            <a:lstStyle/>
            <a:p>
              <a:r>
                <a:rPr lang="en-US" sz="2489" spc="267" dirty="0">
                  <a:latin typeface="Arial Black" panose="020B0A04020102020204" pitchFamily="34" charset="0"/>
                </a:rPr>
                <a:t>PART 02</a:t>
              </a:r>
            </a:p>
          </p:txBody>
        </p:sp>
      </p:grpSp>
      <p:grpSp>
        <p:nvGrpSpPr>
          <p:cNvPr id="17" name="Group 16"/>
          <p:cNvGrpSpPr/>
          <p:nvPr/>
        </p:nvGrpSpPr>
        <p:grpSpPr>
          <a:xfrm>
            <a:off x="7852077" y="4877453"/>
            <a:ext cx="2153106" cy="870146"/>
            <a:chOff x="7852077" y="4877453"/>
            <a:chExt cx="2153106" cy="870146"/>
          </a:xfrm>
        </p:grpSpPr>
        <p:sp>
          <p:nvSpPr>
            <p:cNvPr id="11" name="Rectangle 10"/>
            <p:cNvSpPr/>
            <p:nvPr/>
          </p:nvSpPr>
          <p:spPr>
            <a:xfrm>
              <a:off x="7852078" y="5304080"/>
              <a:ext cx="2153105" cy="443519"/>
            </a:xfrm>
            <a:prstGeom prst="rect">
              <a:avLst/>
            </a:prstGeom>
          </p:spPr>
          <p:txBody>
            <a:bodyPr wrap="square">
              <a:spAutoFit/>
            </a:bodyPr>
            <a:lstStyle/>
            <a:p>
              <a:pPr>
                <a:lnSpc>
                  <a:spcPct val="107000"/>
                </a:lnSpc>
                <a:spcAft>
                  <a:spcPts val="711"/>
                </a:spcAft>
              </a:pPr>
              <a:r>
                <a:rPr lang="en-US" sz="2133" spc="267" dirty="0">
                  <a:solidFill>
                    <a:srgbClr val="404040"/>
                  </a:solidFill>
                  <a:latin typeface="Agency FB" panose="020B0503020202020204" pitchFamily="34" charset="0"/>
                  <a:ea typeface="Calibri" panose="020F0502020204030204" pitchFamily="34" charset="0"/>
                  <a:cs typeface="Times New Roman" panose="02020603050405020304" pitchFamily="18" charset="0"/>
                </a:rPr>
                <a:t>CONCLUSION</a:t>
              </a:r>
              <a:endParaRPr lang="en-US" sz="1244" spc="267"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p:cNvSpPr txBox="1"/>
            <p:nvPr/>
          </p:nvSpPr>
          <p:spPr>
            <a:xfrm>
              <a:off x="7852077" y="4877453"/>
              <a:ext cx="1885196" cy="475387"/>
            </a:xfrm>
            <a:prstGeom prst="rect">
              <a:avLst/>
            </a:prstGeom>
            <a:noFill/>
          </p:spPr>
          <p:txBody>
            <a:bodyPr wrap="none" rtlCol="0">
              <a:spAutoFit/>
            </a:bodyPr>
            <a:lstStyle/>
            <a:p>
              <a:r>
                <a:rPr lang="en-US" sz="2489" spc="267" dirty="0">
                  <a:latin typeface="Arial Black" panose="020B0A04020102020204" pitchFamily="34" charset="0"/>
                </a:rPr>
                <a:t>PART 04</a:t>
              </a:r>
            </a:p>
          </p:txBody>
        </p:sp>
      </p:grpSp>
      <p:grpSp>
        <p:nvGrpSpPr>
          <p:cNvPr id="16" name="Group 15"/>
          <p:cNvGrpSpPr/>
          <p:nvPr/>
        </p:nvGrpSpPr>
        <p:grpSpPr>
          <a:xfrm>
            <a:off x="7852077" y="3302313"/>
            <a:ext cx="3365932" cy="1148347"/>
            <a:chOff x="7852077" y="3302313"/>
            <a:chExt cx="3365932" cy="1148347"/>
          </a:xfrm>
        </p:grpSpPr>
        <p:sp>
          <p:nvSpPr>
            <p:cNvPr id="9" name="Rectangle 8"/>
            <p:cNvSpPr/>
            <p:nvPr/>
          </p:nvSpPr>
          <p:spPr>
            <a:xfrm>
              <a:off x="7852077" y="3656199"/>
              <a:ext cx="3365932" cy="443519"/>
            </a:xfrm>
            <a:prstGeom prst="rect">
              <a:avLst/>
            </a:prstGeom>
          </p:spPr>
          <p:txBody>
            <a:bodyPr wrap="square">
              <a:spAutoFit/>
            </a:bodyPr>
            <a:lstStyle/>
            <a:p>
              <a:pPr>
                <a:lnSpc>
                  <a:spcPct val="107000"/>
                </a:lnSpc>
                <a:spcAft>
                  <a:spcPts val="711"/>
                </a:spcAft>
              </a:pPr>
              <a:r>
                <a:rPr lang="en-US" sz="2133" spc="267" dirty="0">
                  <a:solidFill>
                    <a:srgbClr val="404040"/>
                  </a:solidFill>
                  <a:latin typeface="Agency FB" panose="020B0503020202020204" pitchFamily="34" charset="0"/>
                  <a:ea typeface="Calibri" panose="020F0502020204030204" pitchFamily="34" charset="0"/>
                  <a:cs typeface="Times New Roman" panose="02020603050405020304" pitchFamily="18" charset="0"/>
                </a:rPr>
                <a:t>What is Naïve Bayes?</a:t>
              </a:r>
              <a:endParaRPr lang="en-US" sz="1244" spc="267"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p:cNvSpPr txBox="1"/>
            <p:nvPr/>
          </p:nvSpPr>
          <p:spPr>
            <a:xfrm>
              <a:off x="7881442" y="3302313"/>
              <a:ext cx="1885196" cy="475387"/>
            </a:xfrm>
            <a:prstGeom prst="rect">
              <a:avLst/>
            </a:prstGeom>
            <a:noFill/>
          </p:spPr>
          <p:txBody>
            <a:bodyPr wrap="none" rtlCol="0">
              <a:spAutoFit/>
            </a:bodyPr>
            <a:lstStyle/>
            <a:p>
              <a:r>
                <a:rPr lang="en-US" sz="2489" spc="267" dirty="0">
                  <a:latin typeface="Arial Black" panose="020B0A04020102020204" pitchFamily="34" charset="0"/>
                </a:rPr>
                <a:t>PART 03</a:t>
              </a:r>
            </a:p>
          </p:txBody>
        </p:sp>
        <p:sp>
          <p:nvSpPr>
            <p:cNvPr id="18" name="Rectangle 17"/>
            <p:cNvSpPr/>
            <p:nvPr/>
          </p:nvSpPr>
          <p:spPr>
            <a:xfrm>
              <a:off x="7852077" y="4007141"/>
              <a:ext cx="1594390" cy="443519"/>
            </a:xfrm>
            <a:prstGeom prst="rect">
              <a:avLst/>
            </a:prstGeom>
          </p:spPr>
          <p:txBody>
            <a:bodyPr wrap="square">
              <a:spAutoFit/>
            </a:bodyPr>
            <a:lstStyle/>
            <a:p>
              <a:pPr>
                <a:lnSpc>
                  <a:spcPct val="107000"/>
                </a:lnSpc>
                <a:spcAft>
                  <a:spcPts val="711"/>
                </a:spcAft>
              </a:pPr>
              <a:r>
                <a:rPr lang="en-US" sz="2133" spc="267" dirty="0">
                  <a:solidFill>
                    <a:srgbClr val="404040"/>
                  </a:solidFill>
                  <a:latin typeface="Agency FB" panose="020B0503020202020204" pitchFamily="34" charset="0"/>
                  <a:ea typeface="Calibri" panose="020F0502020204030204" pitchFamily="34" charset="0"/>
                  <a:cs typeface="Times New Roman" panose="02020603050405020304" pitchFamily="18" charset="0"/>
                </a:rPr>
                <a:t>WORKING</a:t>
              </a:r>
              <a:endParaRPr lang="en-US" sz="1244" spc="267"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19" name="Oval 18"/>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Oval 19"/>
          <p:cNvSpPr/>
          <p:nvPr/>
        </p:nvSpPr>
        <p:spPr>
          <a:xfrm>
            <a:off x="8645557" y="2100046"/>
            <a:ext cx="202476" cy="19820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Freeform 24"/>
          <p:cNvSpPr/>
          <p:nvPr/>
        </p:nvSpPr>
        <p:spPr>
          <a:xfrm>
            <a:off x="9040913" y="1268356"/>
            <a:ext cx="1389713" cy="1302676"/>
          </a:xfrm>
          <a:custGeom>
            <a:avLst/>
            <a:gdLst>
              <a:gd name="connsiteX0" fmla="*/ 864693 w 1646244"/>
              <a:gd name="connsiteY0" fmla="*/ 0 h 1459683"/>
              <a:gd name="connsiteX1" fmla="*/ 1646244 w 1646244"/>
              <a:gd name="connsiteY1" fmla="*/ 0 h 1459683"/>
              <a:gd name="connsiteX2" fmla="*/ 1643158 w 1646244"/>
              <a:gd name="connsiteY2" fmla="*/ 60760 h 1459683"/>
              <a:gd name="connsiteX3" fmla="*/ 83708 w 1646244"/>
              <a:gd name="connsiteY3" fmla="*/ 1459683 h 1459683"/>
              <a:gd name="connsiteX4" fmla="*/ 0 w 1646244"/>
              <a:gd name="connsiteY4" fmla="*/ 1455481 h 1459683"/>
              <a:gd name="connsiteX5" fmla="*/ 0 w 1646244"/>
              <a:gd name="connsiteY5" fmla="*/ 674839 h 1459683"/>
              <a:gd name="connsiteX6" fmla="*/ 83708 w 1646244"/>
              <a:gd name="connsiteY6" fmla="*/ 683178 h 1459683"/>
              <a:gd name="connsiteX7" fmla="*/ 858676 w 1646244"/>
              <a:gd name="connsiteY7" fmla="*/ 58986 h 145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6244" h="1459683">
                <a:moveTo>
                  <a:pt x="864693" y="0"/>
                </a:moveTo>
                <a:lnTo>
                  <a:pt x="1646244" y="0"/>
                </a:lnTo>
                <a:lnTo>
                  <a:pt x="1643158" y="60760"/>
                </a:lnTo>
                <a:cubicBezTo>
                  <a:pt x="1562884" y="846514"/>
                  <a:pt x="895330" y="1459683"/>
                  <a:pt x="83708" y="1459683"/>
                </a:cubicBezTo>
                <a:lnTo>
                  <a:pt x="0" y="1455481"/>
                </a:lnTo>
                <a:lnTo>
                  <a:pt x="0" y="674839"/>
                </a:lnTo>
                <a:lnTo>
                  <a:pt x="83708" y="683178"/>
                </a:lnTo>
                <a:cubicBezTo>
                  <a:pt x="465977" y="683178"/>
                  <a:pt x="784915" y="415212"/>
                  <a:pt x="858676" y="58986"/>
                </a:cubicBezTo>
                <a:close/>
              </a:path>
            </a:pathLst>
          </a:custGeom>
          <a:solidFill>
            <a:srgbClr val="F8D7C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6" name="Oval 25"/>
          <p:cNvSpPr/>
          <p:nvPr/>
        </p:nvSpPr>
        <p:spPr>
          <a:xfrm>
            <a:off x="163890" y="3420564"/>
            <a:ext cx="202476" cy="198209"/>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Chevron 27"/>
          <p:cNvSpPr/>
          <p:nvPr/>
        </p:nvSpPr>
        <p:spPr>
          <a:xfrm rot="5400000">
            <a:off x="129609" y="4057922"/>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9" name="Chevron 28"/>
          <p:cNvSpPr/>
          <p:nvPr/>
        </p:nvSpPr>
        <p:spPr>
          <a:xfrm rot="5400000">
            <a:off x="129609" y="436626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0" name="Chevron 29"/>
          <p:cNvSpPr/>
          <p:nvPr/>
        </p:nvSpPr>
        <p:spPr>
          <a:xfrm rot="5400000">
            <a:off x="129609" y="4648385"/>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1" name="Chevron 30"/>
          <p:cNvSpPr/>
          <p:nvPr/>
        </p:nvSpPr>
        <p:spPr>
          <a:xfrm rot="5400000">
            <a:off x="129609" y="4951613"/>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2" name="Chevron 31"/>
          <p:cNvSpPr/>
          <p:nvPr/>
        </p:nvSpPr>
        <p:spPr>
          <a:xfrm rot="5400000">
            <a:off x="129609" y="584153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3" name="Chevron 32"/>
          <p:cNvSpPr/>
          <p:nvPr/>
        </p:nvSpPr>
        <p:spPr>
          <a:xfrm rot="5400000">
            <a:off x="129609" y="6123654"/>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3528485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p:tgtEl>
                                          <p:spTgt spid="35"/>
                                        </p:tgtEl>
                                        <p:attrNameLst>
                                          <p:attrName>ppt_x</p:attrName>
                                        </p:attrNameLst>
                                      </p:cBhvr>
                                      <p:tavLst>
                                        <p:tav tm="0">
                                          <p:val>
                                            <p:strVal val="#ppt_x-#ppt_w*1.125000"/>
                                          </p:val>
                                        </p:tav>
                                        <p:tav tm="100000">
                                          <p:val>
                                            <p:strVal val="#ppt_x"/>
                                          </p:val>
                                        </p:tav>
                                      </p:tavLst>
                                    </p:anim>
                                    <p:animEffect transition="in" filter="wipe(right)">
                                      <p:cBhvr>
                                        <p:cTn id="12" dur="1000"/>
                                        <p:tgtEl>
                                          <p:spTgt spid="35"/>
                                        </p:tgtEl>
                                      </p:cBhvr>
                                    </p:animEffect>
                                  </p:childTnLst>
                                </p:cTn>
                              </p:par>
                              <p:par>
                                <p:cTn id="13" presetID="2" presetClass="entr" presetSubtype="2" accel="47000" decel="51000" fill="hold" grpId="0" nodeType="withEffect">
                                  <p:stCondLst>
                                    <p:cond delay="9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1+#ppt_w/2"/>
                                          </p:val>
                                        </p:tav>
                                        <p:tav tm="100000">
                                          <p:val>
                                            <p:strVal val="#ppt_x"/>
                                          </p:val>
                                        </p:tav>
                                      </p:tavLst>
                                    </p:anim>
                                    <p:anim calcmode="lin" valueType="num">
                                      <p:cBhvr additive="base">
                                        <p:cTn id="16" dur="10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1" accel="47000" decel="51000" fill="hold" grpId="0" nodeType="withEffect">
                                  <p:stCondLst>
                                    <p:cond delay="9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0-#ppt_h/2"/>
                                          </p:val>
                                        </p:tav>
                                        <p:tav tm="100000">
                                          <p:val>
                                            <p:strVal val="#ppt_y"/>
                                          </p:val>
                                        </p:tav>
                                      </p:tavLst>
                                    </p:anim>
                                  </p:childTnLst>
                                </p:cTn>
                              </p:par>
                              <p:par>
                                <p:cTn id="21" presetID="2" presetClass="entr" presetSubtype="4" accel="47000" decel="51000" fill="hold" grpId="0" nodeType="withEffect">
                                  <p:stCondLst>
                                    <p:cond delay="1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grpId="0" nodeType="withEffect">
                                  <p:stCondLst>
                                    <p:cond delay="14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grpId="0" nodeType="withEffect">
                                  <p:stCondLst>
                                    <p:cond delay="24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grpId="0" nodeType="withEffect">
                                  <p:stCondLst>
                                    <p:cond delay="27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accel="47000" decel="51000" fill="hold" grpId="0" nodeType="withEffect">
                                  <p:stCondLst>
                                    <p:cond delay="30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accel="47000" decel="51000" fill="hold" grpId="0" nodeType="withEffect">
                                  <p:stCondLst>
                                    <p:cond delay="340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accel="47000" decel="51000" fill="hold" grpId="0" nodeType="withEffect">
                                  <p:stCondLst>
                                    <p:cond delay="370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accel="47000" decel="51000" fill="hold" grpId="0" nodeType="withEffect">
                                  <p:stCondLst>
                                    <p:cond delay="410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8" accel="47000" decel="51000" fill="hold" grpId="0" nodeType="withEffect">
                                  <p:stCondLst>
                                    <p:cond delay="100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1000" fill="hold"/>
                                        <p:tgtEl>
                                          <p:spTgt spid="4"/>
                                        </p:tgtEl>
                                        <p:attrNameLst>
                                          <p:attrName>ppt_x</p:attrName>
                                        </p:attrNameLst>
                                      </p:cBhvr>
                                      <p:tavLst>
                                        <p:tav tm="0">
                                          <p:val>
                                            <p:strVal val="0-#ppt_w/2"/>
                                          </p:val>
                                        </p:tav>
                                        <p:tav tm="100000">
                                          <p:val>
                                            <p:strVal val="#ppt_x"/>
                                          </p:val>
                                        </p:tav>
                                      </p:tavLst>
                                    </p:anim>
                                    <p:anim calcmode="lin" valueType="num">
                                      <p:cBhvr additive="base">
                                        <p:cTn id="56" dur="1000" fill="hold"/>
                                        <p:tgtEl>
                                          <p:spTgt spid="4"/>
                                        </p:tgtEl>
                                        <p:attrNameLst>
                                          <p:attrName>ppt_y</p:attrName>
                                        </p:attrNameLst>
                                      </p:cBhvr>
                                      <p:tavLst>
                                        <p:tav tm="0">
                                          <p:val>
                                            <p:strVal val="#ppt_y"/>
                                          </p:val>
                                        </p:tav>
                                        <p:tav tm="100000">
                                          <p:val>
                                            <p:strVal val="#ppt_y"/>
                                          </p:val>
                                        </p:tav>
                                      </p:tavLst>
                                    </p:anim>
                                  </p:childTnLst>
                                </p:cTn>
                              </p:par>
                              <p:par>
                                <p:cTn id="57" presetID="2" presetClass="entr" presetSubtype="4" accel="47000" decel="5100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1000" fill="hold"/>
                                        <p:tgtEl>
                                          <p:spTgt spid="5"/>
                                        </p:tgtEl>
                                        <p:attrNameLst>
                                          <p:attrName>ppt_x</p:attrName>
                                        </p:attrNameLst>
                                      </p:cBhvr>
                                      <p:tavLst>
                                        <p:tav tm="0">
                                          <p:val>
                                            <p:strVal val="#ppt_x"/>
                                          </p:val>
                                        </p:tav>
                                        <p:tav tm="100000">
                                          <p:val>
                                            <p:strVal val="#ppt_x"/>
                                          </p:val>
                                        </p:tav>
                                      </p:tavLst>
                                    </p:anim>
                                    <p:anim calcmode="lin" valueType="num">
                                      <p:cBhvr additive="base">
                                        <p:cTn id="60" dur="1000" fill="hold"/>
                                        <p:tgtEl>
                                          <p:spTgt spid="5"/>
                                        </p:tgtEl>
                                        <p:attrNameLst>
                                          <p:attrName>ppt_y</p:attrName>
                                        </p:attrNameLst>
                                      </p:cBhvr>
                                      <p:tavLst>
                                        <p:tav tm="0">
                                          <p:val>
                                            <p:strVal val="1+#ppt_h/2"/>
                                          </p:val>
                                        </p:tav>
                                        <p:tav tm="100000">
                                          <p:val>
                                            <p:strVal val="#ppt_y"/>
                                          </p:val>
                                        </p:tav>
                                      </p:tavLst>
                                    </p:anim>
                                  </p:childTnLst>
                                </p:cTn>
                              </p:par>
                              <p:par>
                                <p:cTn id="61" presetID="2" presetClass="entr" presetSubtype="4" accel="47000" decel="51000" fill="hold" nodeType="withEffect">
                                  <p:stCondLst>
                                    <p:cond delay="210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1000" fill="hold"/>
                                        <p:tgtEl>
                                          <p:spTgt spid="2"/>
                                        </p:tgtEl>
                                        <p:attrNameLst>
                                          <p:attrName>ppt_x</p:attrName>
                                        </p:attrNameLst>
                                      </p:cBhvr>
                                      <p:tavLst>
                                        <p:tav tm="0">
                                          <p:val>
                                            <p:strVal val="#ppt_x"/>
                                          </p:val>
                                        </p:tav>
                                        <p:tav tm="100000">
                                          <p:val>
                                            <p:strVal val="#ppt_x"/>
                                          </p:val>
                                        </p:tav>
                                      </p:tavLst>
                                    </p:anim>
                                    <p:anim calcmode="lin" valueType="num">
                                      <p:cBhvr additive="base">
                                        <p:cTn id="64"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accel="47000" decel="5100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1000" fill="hold"/>
                                        <p:tgtEl>
                                          <p:spTgt spid="3"/>
                                        </p:tgtEl>
                                        <p:attrNameLst>
                                          <p:attrName>ppt_x</p:attrName>
                                        </p:attrNameLst>
                                      </p:cBhvr>
                                      <p:tavLst>
                                        <p:tav tm="0">
                                          <p:val>
                                            <p:strVal val="#ppt_x"/>
                                          </p:val>
                                        </p:tav>
                                        <p:tav tm="100000">
                                          <p:val>
                                            <p:strVal val="#ppt_x"/>
                                          </p:val>
                                        </p:tav>
                                      </p:tavLst>
                                    </p:anim>
                                    <p:anim calcmode="lin" valueType="num">
                                      <p:cBhvr additive="base">
                                        <p:cTn id="70"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accel="47000" decel="5100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1000" fill="hold"/>
                                        <p:tgtEl>
                                          <p:spTgt spid="16"/>
                                        </p:tgtEl>
                                        <p:attrNameLst>
                                          <p:attrName>ppt_x</p:attrName>
                                        </p:attrNameLst>
                                      </p:cBhvr>
                                      <p:tavLst>
                                        <p:tav tm="0">
                                          <p:val>
                                            <p:strVal val="#ppt_x"/>
                                          </p:val>
                                        </p:tav>
                                        <p:tav tm="100000">
                                          <p:val>
                                            <p:strVal val="#ppt_x"/>
                                          </p:val>
                                        </p:tav>
                                      </p:tavLst>
                                    </p:anim>
                                    <p:anim calcmode="lin" valueType="num">
                                      <p:cBhvr additive="base">
                                        <p:cTn id="76"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accel="47000" decel="51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additive="base">
                                        <p:cTn id="81" dur="1000" fill="hold"/>
                                        <p:tgtEl>
                                          <p:spTgt spid="17"/>
                                        </p:tgtEl>
                                        <p:attrNameLst>
                                          <p:attrName>ppt_x</p:attrName>
                                        </p:attrNameLst>
                                      </p:cBhvr>
                                      <p:tavLst>
                                        <p:tav tm="0">
                                          <p:val>
                                            <p:strVal val="#ppt_x"/>
                                          </p:val>
                                        </p:tav>
                                        <p:tav tm="100000">
                                          <p:val>
                                            <p:strVal val="#ppt_x"/>
                                          </p:val>
                                        </p:tav>
                                      </p:tavLst>
                                    </p:anim>
                                    <p:anim calcmode="lin" valueType="num">
                                      <p:cBhvr additive="base">
                                        <p:cTn id="8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7" grpId="0" animBg="1"/>
      <p:bldP spid="4" grpId="0" animBg="1"/>
      <p:bldP spid="5" grpId="0"/>
      <p:bldP spid="19" grpId="0" animBg="1"/>
      <p:bldP spid="20" grpId="0" animBg="1"/>
      <p:bldP spid="25" grpId="0" animBg="1"/>
      <p:bldP spid="26" grpId="0" animBg="1"/>
      <p:bldP spid="28" grpId="0" animBg="1"/>
      <p:bldP spid="29" grpId="0" animBg="1"/>
      <p:bldP spid="30" grpId="0" animBg="1"/>
      <p:bldP spid="31" grpId="0" animBg="1"/>
      <p:bldP spid="3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rot="3046779">
            <a:off x="-2132893" y="3832170"/>
            <a:ext cx="6547469" cy="1738110"/>
          </a:xfrm>
          <a:prstGeom prst="rect">
            <a:avLst/>
          </a:prstGeom>
          <a:solidFill>
            <a:schemeClr val="bg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20"/>
          <p:cNvSpPr/>
          <p:nvPr/>
        </p:nvSpPr>
        <p:spPr>
          <a:xfrm rot="3046779">
            <a:off x="-3102895" y="5156961"/>
            <a:ext cx="6547469" cy="250375"/>
          </a:xfrm>
          <a:prstGeom prst="rect">
            <a:avLst/>
          </a:prstGeom>
          <a:solidFill>
            <a:schemeClr val="bg1">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Rectangle 1"/>
          <p:cNvSpPr/>
          <p:nvPr/>
        </p:nvSpPr>
        <p:spPr>
          <a:xfrm>
            <a:off x="7135303" y="0"/>
            <a:ext cx="5056697"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Freeform 11"/>
          <p:cNvSpPr/>
          <p:nvPr/>
        </p:nvSpPr>
        <p:spPr>
          <a:xfrm>
            <a:off x="284480" y="946665"/>
            <a:ext cx="2577989" cy="1139448"/>
          </a:xfrm>
          <a:custGeom>
            <a:avLst/>
            <a:gdLst>
              <a:gd name="connsiteX0" fmla="*/ 0 w 3699510"/>
              <a:gd name="connsiteY0" fmla="*/ 0 h 1638300"/>
              <a:gd name="connsiteX1" fmla="*/ 3699510 w 3699510"/>
              <a:gd name="connsiteY1" fmla="*/ 0 h 1638300"/>
              <a:gd name="connsiteX2" fmla="*/ 3699510 w 3699510"/>
              <a:gd name="connsiteY2" fmla="*/ 819150 h 1638300"/>
              <a:gd name="connsiteX3" fmla="*/ 3642432 w 3699510"/>
              <a:gd name="connsiteY3" fmla="*/ 819150 h 1638300"/>
              <a:gd name="connsiteX4" fmla="*/ 3642432 w 3699510"/>
              <a:gd name="connsiteY4" fmla="*/ 57078 h 1638300"/>
              <a:gd name="connsiteX5" fmla="*/ 57078 w 3699510"/>
              <a:gd name="connsiteY5" fmla="*/ 57078 h 1638300"/>
              <a:gd name="connsiteX6" fmla="*/ 57078 w 3699510"/>
              <a:gd name="connsiteY6" fmla="*/ 1581222 h 1638300"/>
              <a:gd name="connsiteX7" fmla="*/ 3572691 w 3699510"/>
              <a:gd name="connsiteY7" fmla="*/ 1581222 h 1638300"/>
              <a:gd name="connsiteX8" fmla="*/ 3572691 w 3699510"/>
              <a:gd name="connsiteY8" fmla="*/ 1638300 h 1638300"/>
              <a:gd name="connsiteX9" fmla="*/ 0 w 3699510"/>
              <a:gd name="connsiteY9"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9510" h="1638300">
                <a:moveTo>
                  <a:pt x="0" y="0"/>
                </a:moveTo>
                <a:lnTo>
                  <a:pt x="3699510" y="0"/>
                </a:lnTo>
                <a:lnTo>
                  <a:pt x="3699510" y="819150"/>
                </a:lnTo>
                <a:lnTo>
                  <a:pt x="3642432" y="819150"/>
                </a:lnTo>
                <a:lnTo>
                  <a:pt x="3642432" y="57078"/>
                </a:lnTo>
                <a:lnTo>
                  <a:pt x="57078" y="57078"/>
                </a:lnTo>
                <a:lnTo>
                  <a:pt x="57078" y="1581222"/>
                </a:lnTo>
                <a:lnTo>
                  <a:pt x="3572691" y="1581222"/>
                </a:lnTo>
                <a:lnTo>
                  <a:pt x="3572691" y="1638300"/>
                </a:lnTo>
                <a:lnTo>
                  <a:pt x="0" y="16383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 name="TextBox 12"/>
          <p:cNvSpPr txBox="1"/>
          <p:nvPr/>
        </p:nvSpPr>
        <p:spPr>
          <a:xfrm>
            <a:off x="450709" y="1425717"/>
            <a:ext cx="2416559" cy="530017"/>
          </a:xfrm>
          <a:prstGeom prst="rect">
            <a:avLst/>
          </a:prstGeom>
          <a:noFill/>
        </p:spPr>
        <p:txBody>
          <a:bodyPr wrap="none" rtlCol="0">
            <a:spAutoFit/>
          </a:bodyPr>
          <a:lstStyle/>
          <a:p>
            <a:r>
              <a:rPr lang="en-US" sz="2844" b="1" spc="267" dirty="0">
                <a:latin typeface="Agency FB" panose="020B0503020202020204" pitchFamily="34" charset="0"/>
              </a:rPr>
              <a:t>INTRODUCTION</a:t>
            </a:r>
          </a:p>
        </p:txBody>
      </p:sp>
      <p:sp>
        <p:nvSpPr>
          <p:cNvPr id="14" name="Rectangle 13"/>
          <p:cNvSpPr/>
          <p:nvPr/>
        </p:nvSpPr>
        <p:spPr>
          <a:xfrm>
            <a:off x="329072" y="2747890"/>
            <a:ext cx="6096000" cy="639534"/>
          </a:xfrm>
          <a:prstGeom prst="rect">
            <a:avLst/>
          </a:prstGeom>
        </p:spPr>
        <p:txBody>
          <a:bodyPr>
            <a:spAutoFit/>
          </a:bodyPr>
          <a:lstStyle/>
          <a:p>
            <a:pPr marL="304804" indent="-304804">
              <a:buClr>
                <a:srgbClr val="F1B08F"/>
              </a:buClr>
              <a:buSzPct val="150000"/>
              <a:buFont typeface="Courier New" panose="02070309020205020404" pitchFamily="49" charset="0"/>
              <a:buChar char="o"/>
            </a:pPr>
            <a:r>
              <a:rPr lang="en-US" sz="1778" dirty="0">
                <a:solidFill>
                  <a:schemeClr val="bg1">
                    <a:lumMod val="50000"/>
                  </a:schemeClr>
                </a:solidFill>
                <a:latin typeface="Calibri" panose="020F0502020204030204" pitchFamily="34" charset="0"/>
                <a:ea typeface="Calibri" panose="020F0502020204030204" pitchFamily="34" charset="0"/>
              </a:rPr>
              <a:t>The project is able to predict the specie of an iris flower up to a minimum accuracy of 90% using </a:t>
            </a:r>
            <a:r>
              <a:rPr lang="en-US" sz="1778" dirty="0" smtClean="0">
                <a:solidFill>
                  <a:schemeClr val="bg1">
                    <a:lumMod val="50000"/>
                  </a:schemeClr>
                </a:solidFill>
                <a:latin typeface="Calibri" panose="020F0502020204030204" pitchFamily="34" charset="0"/>
                <a:ea typeface="Calibri" panose="020F0502020204030204" pitchFamily="34" charset="0"/>
              </a:rPr>
              <a:t>Naïve Bayes Theorem.</a:t>
            </a:r>
            <a:endParaRPr lang="en-US" sz="1778" dirty="0">
              <a:solidFill>
                <a:schemeClr val="bg1">
                  <a:lumMod val="50000"/>
                </a:schemeClr>
              </a:solidFill>
            </a:endParaRPr>
          </a:p>
        </p:txBody>
      </p:sp>
      <p:sp>
        <p:nvSpPr>
          <p:cNvPr id="15" name="Rectangle 14"/>
          <p:cNvSpPr/>
          <p:nvPr/>
        </p:nvSpPr>
        <p:spPr>
          <a:xfrm>
            <a:off x="329072" y="4156012"/>
            <a:ext cx="6096000" cy="639534"/>
          </a:xfrm>
          <a:prstGeom prst="rect">
            <a:avLst/>
          </a:prstGeom>
        </p:spPr>
        <p:txBody>
          <a:bodyPr>
            <a:spAutoFit/>
          </a:bodyPr>
          <a:lstStyle/>
          <a:p>
            <a:pPr marL="304804" indent="-304804">
              <a:buClr>
                <a:srgbClr val="F1B08F"/>
              </a:buClr>
              <a:buSzPct val="150000"/>
              <a:buFont typeface="Courier New" panose="02070309020205020404" pitchFamily="49" charset="0"/>
              <a:buChar char="o"/>
            </a:pPr>
            <a:r>
              <a:rPr lang="en-US" sz="1778" dirty="0">
                <a:solidFill>
                  <a:schemeClr val="bg1">
                    <a:lumMod val="50000"/>
                  </a:schemeClr>
                </a:solidFill>
                <a:latin typeface="Calibri" panose="020F0502020204030204" pitchFamily="34" charset="0"/>
                <a:ea typeface="Calibri" panose="020F0502020204030204" pitchFamily="34" charset="0"/>
              </a:rPr>
              <a:t>The two methods used in the project are (1) Linear Regression &amp; (2) Naïve Bayes theorem</a:t>
            </a:r>
            <a:endParaRPr lang="en-US" sz="1600" dirty="0">
              <a:solidFill>
                <a:schemeClr val="bg1">
                  <a:lumMod val="50000"/>
                </a:schemeClr>
              </a:solidFill>
            </a:endParaRPr>
          </a:p>
        </p:txBody>
      </p:sp>
      <p:sp>
        <p:nvSpPr>
          <p:cNvPr id="16" name="Rectangle 15"/>
          <p:cNvSpPr/>
          <p:nvPr/>
        </p:nvSpPr>
        <p:spPr>
          <a:xfrm>
            <a:off x="384804" y="5290556"/>
            <a:ext cx="6096000" cy="913135"/>
          </a:xfrm>
          <a:prstGeom prst="rect">
            <a:avLst/>
          </a:prstGeom>
        </p:spPr>
        <p:txBody>
          <a:bodyPr>
            <a:spAutoFit/>
          </a:bodyPr>
          <a:lstStyle/>
          <a:p>
            <a:pPr marL="304804" indent="-304804">
              <a:buClr>
                <a:srgbClr val="F1B08F"/>
              </a:buClr>
              <a:buSzPct val="150000"/>
              <a:buFont typeface="Courier New" panose="02070309020205020404" pitchFamily="49" charset="0"/>
              <a:buChar char="o"/>
            </a:pPr>
            <a:r>
              <a:rPr lang="en-US" sz="1778" dirty="0">
                <a:solidFill>
                  <a:schemeClr val="bg1">
                    <a:lumMod val="50000"/>
                  </a:schemeClr>
                </a:solidFill>
                <a:latin typeface="Calibri" panose="020F0502020204030204" pitchFamily="34" charset="0"/>
                <a:ea typeface="Calibri" panose="020F0502020204030204" pitchFamily="34" charset="0"/>
              </a:rPr>
              <a:t>Each of these method uses both a different strategy and a different set of data to come to the mathematically most probable outcome possible.</a:t>
            </a:r>
            <a:endParaRPr lang="en-US" sz="1600" dirty="0">
              <a:solidFill>
                <a:schemeClr val="bg1">
                  <a:lumMod val="50000"/>
                </a:schemeClr>
              </a:solidFill>
            </a:endParaRPr>
          </a:p>
        </p:txBody>
      </p:sp>
      <p:sp>
        <p:nvSpPr>
          <p:cNvPr id="19" name="Rectangle 18"/>
          <p:cNvSpPr/>
          <p:nvPr/>
        </p:nvSpPr>
        <p:spPr>
          <a:xfrm>
            <a:off x="6480804" y="1437632"/>
            <a:ext cx="1274118" cy="355716"/>
          </a:xfrm>
          <a:prstGeom prst="rect">
            <a:avLst/>
          </a:prstGeom>
          <a:solidFill>
            <a:srgbClr val="F1B08F">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TextBox 21"/>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23" name="Oval 22"/>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5747945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1+#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p:tgtEl>
                                          <p:spTgt spid="22"/>
                                        </p:tgtEl>
                                        <p:attrNameLst>
                                          <p:attrName>ppt_x</p:attrName>
                                        </p:attrNameLst>
                                      </p:cBhvr>
                                      <p:tavLst>
                                        <p:tav tm="0">
                                          <p:val>
                                            <p:strVal val="#ppt_x-#ppt_w*1.125000"/>
                                          </p:val>
                                        </p:tav>
                                        <p:tav tm="100000">
                                          <p:val>
                                            <p:strVal val="#ppt_x"/>
                                          </p:val>
                                        </p:tav>
                                      </p:tavLst>
                                    </p:anim>
                                    <p:animEffect transition="in" filter="wipe(right)">
                                      <p:cBhvr>
                                        <p:cTn id="12" dur="1000"/>
                                        <p:tgtEl>
                                          <p:spTgt spid="22"/>
                                        </p:tgtEl>
                                      </p:cBhvr>
                                    </p:animEffect>
                                  </p:childTnLst>
                                </p:cTn>
                              </p:par>
                              <p:par>
                                <p:cTn id="13" presetID="2" presetClass="entr" presetSubtype="1" accel="47000" decel="51000" fill="hold" grpId="0" nodeType="withEffect">
                                  <p:stCondLst>
                                    <p:cond delay="8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8" accel="47000" decel="51000" fill="hold" grpId="0" nodeType="withEffect">
                                  <p:stCondLst>
                                    <p:cond delay="8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accel="47000" decel="51000" fill="hold" grpId="0" nodeType="withEffect">
                                  <p:stCondLst>
                                    <p:cond delay="11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0-#ppt_w/2"/>
                                          </p:val>
                                        </p:tav>
                                        <p:tav tm="100000">
                                          <p:val>
                                            <p:strVal val="#ppt_x"/>
                                          </p:val>
                                        </p:tav>
                                      </p:tavLst>
                                    </p:anim>
                                    <p:anim calcmode="lin" valueType="num">
                                      <p:cBhvr additive="base">
                                        <p:cTn id="24" dur="10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4" accel="47000" decel="51000" fill="hold" grpId="0" nodeType="withEffect">
                                  <p:stCondLst>
                                    <p:cond delay="11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accel="47000" decel="5100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accel="47000" decel="5100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1000" fill="hold"/>
                                        <p:tgtEl>
                                          <p:spTgt spid="15"/>
                                        </p:tgtEl>
                                        <p:attrNameLst>
                                          <p:attrName>ppt_x</p:attrName>
                                        </p:attrNameLst>
                                      </p:cBhvr>
                                      <p:tavLst>
                                        <p:tav tm="0">
                                          <p:val>
                                            <p:strVal val="#ppt_x"/>
                                          </p:val>
                                        </p:tav>
                                        <p:tav tm="100000">
                                          <p:val>
                                            <p:strVal val="#ppt_x"/>
                                          </p:val>
                                        </p:tav>
                                      </p:tavLst>
                                    </p:anim>
                                    <p:anim calcmode="lin" valueType="num">
                                      <p:cBhvr additive="base">
                                        <p:cTn id="40"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accel="47000" decel="5100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1000" fill="hold"/>
                                        <p:tgtEl>
                                          <p:spTgt spid="16"/>
                                        </p:tgtEl>
                                        <p:attrNameLst>
                                          <p:attrName>ppt_x</p:attrName>
                                        </p:attrNameLst>
                                      </p:cBhvr>
                                      <p:tavLst>
                                        <p:tav tm="0">
                                          <p:val>
                                            <p:strVal val="#ppt_x"/>
                                          </p:val>
                                        </p:tav>
                                        <p:tav tm="100000">
                                          <p:val>
                                            <p:strVal val="#ppt_x"/>
                                          </p:val>
                                        </p:tav>
                                      </p:tavLst>
                                    </p:anim>
                                    <p:anim calcmode="lin" valueType="num">
                                      <p:cBhvr additive="base">
                                        <p:cTn id="46"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p:bldP spid="14" grpId="0"/>
      <p:bldP spid="15" grpId="0"/>
      <p:bldP spid="16" grpId="0"/>
      <p:bldP spid="19" grpId="0" animBg="1"/>
      <p:bldP spid="22" grpId="0"/>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1"/>
          <p:cNvSpPr/>
          <p:nvPr/>
        </p:nvSpPr>
        <p:spPr>
          <a:xfrm>
            <a:off x="582993" y="1213208"/>
            <a:ext cx="494851" cy="502320"/>
          </a:xfrm>
          <a:prstGeom prst="donut">
            <a:avLst>
              <a:gd name="adj" fmla="val 27208"/>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5" name="Rectangle 4"/>
          <p:cNvSpPr/>
          <p:nvPr/>
        </p:nvSpPr>
        <p:spPr>
          <a:xfrm>
            <a:off x="1284563" y="1207356"/>
            <a:ext cx="4012310" cy="619272"/>
          </a:xfrm>
          <a:prstGeom prst="rect">
            <a:avLst/>
          </a:prstGeom>
        </p:spPr>
        <p:txBody>
          <a:bodyPr wrap="square">
            <a:spAutoFit/>
          </a:bodyPr>
          <a:lstStyle/>
          <a:p>
            <a:pPr>
              <a:lnSpc>
                <a:spcPct val="107000"/>
              </a:lnSpc>
              <a:spcAft>
                <a:spcPts val="711"/>
              </a:spcAft>
            </a:pPr>
            <a:r>
              <a:rPr lang="en-US" sz="3200" b="1" spc="533" dirty="0">
                <a:solidFill>
                  <a:srgbClr val="404040"/>
                </a:solidFill>
                <a:latin typeface="Agency FB" panose="020B0503020202020204" pitchFamily="34" charset="0"/>
                <a:ea typeface="Calibri" panose="020F0502020204030204" pitchFamily="34" charset="0"/>
                <a:cs typeface="Times New Roman" panose="02020603050405020304" pitchFamily="18" charset="0"/>
              </a:rPr>
              <a:t>Linear Regression</a:t>
            </a:r>
            <a:endParaRPr lang="en-US" sz="1778" b="1" spc="533"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Freeform 11"/>
          <p:cNvSpPr/>
          <p:nvPr/>
        </p:nvSpPr>
        <p:spPr>
          <a:xfrm rot="992114">
            <a:off x="7499753" y="1436529"/>
            <a:ext cx="4346713" cy="3998031"/>
          </a:xfrm>
          <a:custGeom>
            <a:avLst/>
            <a:gdLst>
              <a:gd name="connsiteX0" fmla="*/ 1417737 w 4890052"/>
              <a:gd name="connsiteY0" fmla="*/ 0 h 4497785"/>
              <a:gd name="connsiteX1" fmla="*/ 1411357 w 4890052"/>
              <a:gd name="connsiteY1" fmla="*/ 123414 h 4497785"/>
              <a:gd name="connsiteX2" fmla="*/ 1562884 w 4890052"/>
              <a:gd name="connsiteY2" fmla="*/ 856544 h 4497785"/>
              <a:gd name="connsiteX3" fmla="*/ 1602195 w 4890052"/>
              <a:gd name="connsiteY3" fmla="*/ 936255 h 4497785"/>
              <a:gd name="connsiteX4" fmla="*/ 1543749 w 4890052"/>
              <a:gd name="connsiteY4" fmla="*/ 971134 h 4497785"/>
              <a:gd name="connsiteX5" fmla="*/ 913924 w 4890052"/>
              <a:gd name="connsiteY5" fmla="*/ 2139150 h 4497785"/>
              <a:gd name="connsiteX6" fmla="*/ 2445026 w 4890052"/>
              <a:gd name="connsiteY6" fmla="*/ 3583861 h 4497785"/>
              <a:gd name="connsiteX7" fmla="*/ 3976128 w 4890052"/>
              <a:gd name="connsiteY7" fmla="*/ 2139150 h 4497785"/>
              <a:gd name="connsiteX8" fmla="*/ 3968223 w 4890052"/>
              <a:gd name="connsiteY8" fmla="*/ 1991437 h 4497785"/>
              <a:gd name="connsiteX9" fmla="*/ 3954614 w 4890052"/>
              <a:gd name="connsiteY9" fmla="*/ 1907301 h 4497785"/>
              <a:gd name="connsiteX10" fmla="*/ 4090087 w 4890052"/>
              <a:gd name="connsiteY10" fmla="*/ 1858867 h 4497785"/>
              <a:gd name="connsiteX11" fmla="*/ 4702985 w 4890052"/>
              <a:gd name="connsiteY11" fmla="*/ 1455225 h 4497785"/>
              <a:gd name="connsiteX12" fmla="*/ 4763570 w 4890052"/>
              <a:gd name="connsiteY12" fmla="*/ 1390110 h 4497785"/>
              <a:gd name="connsiteX13" fmla="*/ 4771027 w 4890052"/>
              <a:gd name="connsiteY13" fmla="*/ 1410142 h 4497785"/>
              <a:gd name="connsiteX14" fmla="*/ 4890052 w 4890052"/>
              <a:gd name="connsiteY14" fmla="*/ 2139150 h 4497785"/>
              <a:gd name="connsiteX15" fmla="*/ 2445026 w 4890052"/>
              <a:gd name="connsiteY15" fmla="*/ 4497785 h 4497785"/>
              <a:gd name="connsiteX16" fmla="*/ 0 w 4890052"/>
              <a:gd name="connsiteY16" fmla="*/ 2139150 h 4497785"/>
              <a:gd name="connsiteX17" fmla="*/ 1358374 w 4890052"/>
              <a:gd name="connsiteY17" fmla="*/ 25675 h 449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90052" h="4497785">
                <a:moveTo>
                  <a:pt x="1417737" y="0"/>
                </a:moveTo>
                <a:lnTo>
                  <a:pt x="1411357" y="123414"/>
                </a:lnTo>
                <a:cubicBezTo>
                  <a:pt x="1411357" y="383466"/>
                  <a:pt x="1465312" y="631209"/>
                  <a:pt x="1562884" y="856544"/>
                </a:cubicBezTo>
                <a:lnTo>
                  <a:pt x="1602195" y="936255"/>
                </a:lnTo>
                <a:lnTo>
                  <a:pt x="1543749" y="971134"/>
                </a:lnTo>
                <a:cubicBezTo>
                  <a:pt x="1161990" y="1233856"/>
                  <a:pt x="913924" y="1659168"/>
                  <a:pt x="913924" y="2139150"/>
                </a:cubicBezTo>
                <a:cubicBezTo>
                  <a:pt x="913924" y="2937042"/>
                  <a:pt x="1599422" y="3583861"/>
                  <a:pt x="2445026" y="3583861"/>
                </a:cubicBezTo>
                <a:cubicBezTo>
                  <a:pt x="3290630" y="3583861"/>
                  <a:pt x="3976128" y="2937042"/>
                  <a:pt x="3976128" y="2139150"/>
                </a:cubicBezTo>
                <a:cubicBezTo>
                  <a:pt x="3976128" y="2089282"/>
                  <a:pt x="3973450" y="2040004"/>
                  <a:pt x="3968223" y="1991437"/>
                </a:cubicBezTo>
                <a:lnTo>
                  <a:pt x="3954614" y="1907301"/>
                </a:lnTo>
                <a:lnTo>
                  <a:pt x="4090087" y="1858867"/>
                </a:lnTo>
                <a:cubicBezTo>
                  <a:pt x="4320772" y="1763559"/>
                  <a:pt x="4528518" y="1625645"/>
                  <a:pt x="4702985" y="1455225"/>
                </a:cubicBezTo>
                <a:lnTo>
                  <a:pt x="4763570" y="1390110"/>
                </a:lnTo>
                <a:lnTo>
                  <a:pt x="4771027" y="1410142"/>
                </a:lnTo>
                <a:cubicBezTo>
                  <a:pt x="4848293" y="1639716"/>
                  <a:pt x="4890052" y="1884729"/>
                  <a:pt x="4890052" y="2139150"/>
                </a:cubicBezTo>
                <a:cubicBezTo>
                  <a:pt x="4890052" y="3441788"/>
                  <a:pt x="3795377" y="4497785"/>
                  <a:pt x="2445026" y="4497785"/>
                </a:cubicBezTo>
                <a:cubicBezTo>
                  <a:pt x="1094675" y="4497785"/>
                  <a:pt x="0" y="3441788"/>
                  <a:pt x="0" y="2139150"/>
                </a:cubicBezTo>
                <a:cubicBezTo>
                  <a:pt x="0" y="1213056"/>
                  <a:pt x="553285" y="411622"/>
                  <a:pt x="1358374" y="25675"/>
                </a:cubicBezTo>
                <a:close/>
              </a:path>
            </a:pathLst>
          </a:custGeom>
          <a:solidFill>
            <a:srgbClr val="DAD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 name="Oval 12"/>
          <p:cNvSpPr/>
          <p:nvPr/>
        </p:nvSpPr>
        <p:spPr>
          <a:xfrm>
            <a:off x="10097180" y="1387030"/>
            <a:ext cx="1183860" cy="1254540"/>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Oval 13"/>
          <p:cNvSpPr/>
          <p:nvPr/>
        </p:nvSpPr>
        <p:spPr>
          <a:xfrm>
            <a:off x="7090364" y="3195494"/>
            <a:ext cx="2874248" cy="2864115"/>
          </a:xfrm>
          <a:prstGeom prst="ellipse">
            <a:avLst/>
          </a:prstGeom>
          <a:blipFill dpi="0" rotWithShape="1">
            <a:blip r:embed="rId2"/>
            <a:srcRect/>
            <a:stretch>
              <a:fillRect l="-7000" r="-7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Rectangle 14"/>
          <p:cNvSpPr/>
          <p:nvPr/>
        </p:nvSpPr>
        <p:spPr>
          <a:xfrm>
            <a:off x="582993" y="2124140"/>
            <a:ext cx="6073180" cy="4252703"/>
          </a:xfrm>
          <a:prstGeom prst="rect">
            <a:avLst/>
          </a:prstGeom>
        </p:spPr>
        <p:txBody>
          <a:bodyPr wrap="square">
            <a:spAutoFit/>
          </a:bodyPr>
          <a:lstStyle/>
          <a:p>
            <a:pPr>
              <a:lnSpc>
                <a:spcPct val="107000"/>
              </a:lnSpc>
              <a:spcAft>
                <a:spcPts val="711"/>
              </a:spcAft>
            </a:pPr>
            <a:r>
              <a:rPr lang="en-US" sz="1422"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Linear regression is a basic and commonly used type of predictive analysis.  The overall idea of regression is to examine two things: (1) does a set of predictor variables do a good job in predicting an outcome (dependent) variable?  (2) Which variables in particular are significant predictors of the outcome variable, and in what way do they–indicated by the magnitude and sign of the beta estimates–impact the outcome variable?  These regression estimates are used to explain the relationship between one dependent variable and one or more independent variables.  The simplest form of the regression equation with one dependent and one independent variable is defined by the formula y = c + b*x, where y = estimated dependent variable score, c = constant, b = regression coefficient, and x = score on the independent variable.</a:t>
            </a:r>
          </a:p>
          <a:p>
            <a:pPr>
              <a:lnSpc>
                <a:spcPct val="107000"/>
              </a:lnSpc>
              <a:spcAft>
                <a:spcPts val="711"/>
              </a:spcAft>
            </a:pPr>
            <a:r>
              <a:rPr lang="en-US" sz="1422"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Naming the Variables.  There are many names for a regression’s dependent variable.  It may be called an outcome variable, criterion variable, endogenous variable, or regressand.  The independent variables can be called exogenous variables, predictor variables, or regressors.</a:t>
            </a:r>
          </a:p>
          <a:p>
            <a:pPr>
              <a:lnSpc>
                <a:spcPct val="107000"/>
              </a:lnSpc>
              <a:spcAft>
                <a:spcPts val="711"/>
              </a:spcAft>
            </a:pPr>
            <a:r>
              <a:rPr lang="en-US" sz="1422"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Three major uses for regression analysis are (1) determining the strength of predictors, (2) forecasting an effect, and (3) trend forecasting.</a:t>
            </a:r>
          </a:p>
        </p:txBody>
      </p:sp>
      <p:sp>
        <p:nvSpPr>
          <p:cNvPr id="17" name="TextBox 16"/>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26" name="Oval 25"/>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p:cNvSpPr/>
          <p:nvPr/>
        </p:nvSpPr>
        <p:spPr>
          <a:xfrm>
            <a:off x="163890" y="3480198"/>
            <a:ext cx="202476" cy="198209"/>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Chevron 27"/>
          <p:cNvSpPr/>
          <p:nvPr/>
        </p:nvSpPr>
        <p:spPr>
          <a:xfrm rot="5400000">
            <a:off x="129609" y="4057922"/>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9" name="Chevron 28"/>
          <p:cNvSpPr/>
          <p:nvPr/>
        </p:nvSpPr>
        <p:spPr>
          <a:xfrm rot="5400000">
            <a:off x="129609" y="436626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0" name="Chevron 29"/>
          <p:cNvSpPr/>
          <p:nvPr/>
        </p:nvSpPr>
        <p:spPr>
          <a:xfrm rot="5400000">
            <a:off x="129609" y="4648385"/>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1" name="Chevron 30"/>
          <p:cNvSpPr/>
          <p:nvPr/>
        </p:nvSpPr>
        <p:spPr>
          <a:xfrm rot="5400000">
            <a:off x="129609" y="4951613"/>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2" name="Chevron 31"/>
          <p:cNvSpPr/>
          <p:nvPr/>
        </p:nvSpPr>
        <p:spPr>
          <a:xfrm rot="5400000">
            <a:off x="129609" y="584153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3" name="Chevron 32"/>
          <p:cNvSpPr/>
          <p:nvPr/>
        </p:nvSpPr>
        <p:spPr>
          <a:xfrm rot="5400000">
            <a:off x="129609" y="6123654"/>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4077154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1+#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p:tgtEl>
                                          <p:spTgt spid="17"/>
                                        </p:tgtEl>
                                        <p:attrNameLst>
                                          <p:attrName>ppt_x</p:attrName>
                                        </p:attrNameLst>
                                      </p:cBhvr>
                                      <p:tavLst>
                                        <p:tav tm="0">
                                          <p:val>
                                            <p:strVal val="#ppt_x-#ppt_w*1.125000"/>
                                          </p:val>
                                        </p:tav>
                                        <p:tav tm="100000">
                                          <p:val>
                                            <p:strVal val="#ppt_x"/>
                                          </p:val>
                                        </p:tav>
                                      </p:tavLst>
                                    </p:anim>
                                    <p:animEffect transition="in" filter="wipe(right)">
                                      <p:cBhvr>
                                        <p:cTn id="12" dur="1000"/>
                                        <p:tgtEl>
                                          <p:spTgt spid="17"/>
                                        </p:tgtEl>
                                      </p:cBhvr>
                                    </p:animEffect>
                                  </p:childTnLst>
                                </p:cTn>
                              </p:par>
                              <p:par>
                                <p:cTn id="13" presetID="2" presetClass="entr" presetSubtype="4" accel="47000" decel="51000" fill="hold" grpId="0" nodeType="withEffect">
                                  <p:stCondLst>
                                    <p:cond delay="1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accel="47000" decel="51000" fill="hold" grpId="0" nodeType="withEffect">
                                  <p:stCondLst>
                                    <p:cond delay="24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accel="47000" decel="51000" fill="hold" grpId="0" nodeType="withEffect">
                                  <p:stCondLst>
                                    <p:cond delay="27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grpId="0" nodeType="withEffect">
                                  <p:stCondLst>
                                    <p:cond delay="30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grpId="0" nodeType="withEffect">
                                  <p:stCondLst>
                                    <p:cond delay="34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grpId="0" nodeType="withEffect">
                                  <p:stCondLst>
                                    <p:cond delay="370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accel="47000" decel="51000" fill="hold" grpId="0" nodeType="withEffect">
                                  <p:stCondLst>
                                    <p:cond delay="41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8" accel="47000" decel="51000" fill="hold" grpId="0" nodeType="withEffect">
                                  <p:stCondLst>
                                    <p:cond delay="80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1000" fill="hold"/>
                                        <p:tgtEl>
                                          <p:spTgt spid="2"/>
                                        </p:tgtEl>
                                        <p:attrNameLst>
                                          <p:attrName>ppt_x</p:attrName>
                                        </p:attrNameLst>
                                      </p:cBhvr>
                                      <p:tavLst>
                                        <p:tav tm="0">
                                          <p:val>
                                            <p:strVal val="0-#ppt_w/2"/>
                                          </p:val>
                                        </p:tav>
                                        <p:tav tm="100000">
                                          <p:val>
                                            <p:strVal val="#ppt_x"/>
                                          </p:val>
                                        </p:tav>
                                      </p:tavLst>
                                    </p:anim>
                                    <p:anim calcmode="lin" valueType="num">
                                      <p:cBhvr additive="base">
                                        <p:cTn id="44" dur="1000" fill="hold"/>
                                        <p:tgtEl>
                                          <p:spTgt spid="2"/>
                                        </p:tgtEl>
                                        <p:attrNameLst>
                                          <p:attrName>ppt_y</p:attrName>
                                        </p:attrNameLst>
                                      </p:cBhvr>
                                      <p:tavLst>
                                        <p:tav tm="0">
                                          <p:val>
                                            <p:strVal val="#ppt_y"/>
                                          </p:val>
                                        </p:tav>
                                        <p:tav tm="100000">
                                          <p:val>
                                            <p:strVal val="#ppt_y"/>
                                          </p:val>
                                        </p:tav>
                                      </p:tavLst>
                                    </p:anim>
                                  </p:childTnLst>
                                </p:cTn>
                              </p:par>
                              <p:par>
                                <p:cTn id="45" presetID="2" presetClass="entr" presetSubtype="4" accel="47000" decel="51000" fill="hold" grpId="0" nodeType="withEffect">
                                  <p:stCondLst>
                                    <p:cond delay="80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1000" fill="hold"/>
                                        <p:tgtEl>
                                          <p:spTgt spid="5"/>
                                        </p:tgtEl>
                                        <p:attrNameLst>
                                          <p:attrName>ppt_x</p:attrName>
                                        </p:attrNameLst>
                                      </p:cBhvr>
                                      <p:tavLst>
                                        <p:tav tm="0">
                                          <p:val>
                                            <p:strVal val="#ppt_x"/>
                                          </p:val>
                                        </p:tav>
                                        <p:tav tm="100000">
                                          <p:val>
                                            <p:strVal val="#ppt_x"/>
                                          </p:val>
                                        </p:tav>
                                      </p:tavLst>
                                    </p:anim>
                                    <p:anim calcmode="lin" valueType="num">
                                      <p:cBhvr additive="base">
                                        <p:cTn id="48" dur="1000" fill="hold"/>
                                        <p:tgtEl>
                                          <p:spTgt spid="5"/>
                                        </p:tgtEl>
                                        <p:attrNameLst>
                                          <p:attrName>ppt_y</p:attrName>
                                        </p:attrNameLst>
                                      </p:cBhvr>
                                      <p:tavLst>
                                        <p:tav tm="0">
                                          <p:val>
                                            <p:strVal val="1+#ppt_h/2"/>
                                          </p:val>
                                        </p:tav>
                                        <p:tav tm="100000">
                                          <p:val>
                                            <p:strVal val="#ppt_y"/>
                                          </p:val>
                                        </p:tav>
                                      </p:tavLst>
                                    </p:anim>
                                  </p:childTnLst>
                                </p:cTn>
                              </p:par>
                              <p:par>
                                <p:cTn id="49" presetID="2" presetClass="entr" presetSubtype="4" accel="47000" decel="51000" fill="hold" grpId="0" nodeType="withEffect">
                                  <p:stCondLst>
                                    <p:cond delay="70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1000" fill="hold"/>
                                        <p:tgtEl>
                                          <p:spTgt spid="12"/>
                                        </p:tgtEl>
                                        <p:attrNameLst>
                                          <p:attrName>ppt_x</p:attrName>
                                        </p:attrNameLst>
                                      </p:cBhvr>
                                      <p:tavLst>
                                        <p:tav tm="0">
                                          <p:val>
                                            <p:strVal val="#ppt_x"/>
                                          </p:val>
                                        </p:tav>
                                        <p:tav tm="100000">
                                          <p:val>
                                            <p:strVal val="#ppt_x"/>
                                          </p:val>
                                        </p:tav>
                                      </p:tavLst>
                                    </p:anim>
                                    <p:anim calcmode="lin" valueType="num">
                                      <p:cBhvr additive="base">
                                        <p:cTn id="52" dur="10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1" accel="47000" decel="51000" fill="hold" grpId="0" nodeType="withEffect">
                                  <p:stCondLst>
                                    <p:cond delay="70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1000" fill="hold"/>
                                        <p:tgtEl>
                                          <p:spTgt spid="13"/>
                                        </p:tgtEl>
                                        <p:attrNameLst>
                                          <p:attrName>ppt_x</p:attrName>
                                        </p:attrNameLst>
                                      </p:cBhvr>
                                      <p:tavLst>
                                        <p:tav tm="0">
                                          <p:val>
                                            <p:strVal val="#ppt_x"/>
                                          </p:val>
                                        </p:tav>
                                        <p:tav tm="100000">
                                          <p:val>
                                            <p:strVal val="#ppt_x"/>
                                          </p:val>
                                        </p:tav>
                                      </p:tavLst>
                                    </p:anim>
                                    <p:anim calcmode="lin" valueType="num">
                                      <p:cBhvr additive="base">
                                        <p:cTn id="56" dur="1000" fill="hold"/>
                                        <p:tgtEl>
                                          <p:spTgt spid="13"/>
                                        </p:tgtEl>
                                        <p:attrNameLst>
                                          <p:attrName>ppt_y</p:attrName>
                                        </p:attrNameLst>
                                      </p:cBhvr>
                                      <p:tavLst>
                                        <p:tav tm="0">
                                          <p:val>
                                            <p:strVal val="0-#ppt_h/2"/>
                                          </p:val>
                                        </p:tav>
                                        <p:tav tm="100000">
                                          <p:val>
                                            <p:strVal val="#ppt_y"/>
                                          </p:val>
                                        </p:tav>
                                      </p:tavLst>
                                    </p:anim>
                                  </p:childTnLst>
                                </p:cTn>
                              </p:par>
                              <p:par>
                                <p:cTn id="57" presetID="2" presetClass="entr" presetSubtype="4" accel="47000" decel="51000" fill="hold" grpId="0" nodeType="withEffect">
                                  <p:stCondLst>
                                    <p:cond delay="140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1000" fill="hold"/>
                                        <p:tgtEl>
                                          <p:spTgt spid="14"/>
                                        </p:tgtEl>
                                        <p:attrNameLst>
                                          <p:attrName>ppt_x</p:attrName>
                                        </p:attrNameLst>
                                      </p:cBhvr>
                                      <p:tavLst>
                                        <p:tav tm="0">
                                          <p:val>
                                            <p:strVal val="#ppt_x"/>
                                          </p:val>
                                        </p:tav>
                                        <p:tav tm="100000">
                                          <p:val>
                                            <p:strVal val="#ppt_x"/>
                                          </p:val>
                                        </p:tav>
                                      </p:tavLst>
                                    </p:anim>
                                    <p:anim calcmode="lin" valueType="num">
                                      <p:cBhvr additive="base">
                                        <p:cTn id="60" dur="10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accel="47000" decel="51000" fill="hold" grpId="0" nodeType="withEffect">
                                  <p:stCondLst>
                                    <p:cond delay="190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1000" fill="hold"/>
                                        <p:tgtEl>
                                          <p:spTgt spid="15"/>
                                        </p:tgtEl>
                                        <p:attrNameLst>
                                          <p:attrName>ppt_x</p:attrName>
                                        </p:attrNameLst>
                                      </p:cBhvr>
                                      <p:tavLst>
                                        <p:tav tm="0">
                                          <p:val>
                                            <p:strVal val="#ppt_x"/>
                                          </p:val>
                                        </p:tav>
                                        <p:tav tm="100000">
                                          <p:val>
                                            <p:strVal val="#ppt_x"/>
                                          </p:val>
                                        </p:tav>
                                      </p:tavLst>
                                    </p:anim>
                                    <p:anim calcmode="lin" valueType="num">
                                      <p:cBhvr additive="base">
                                        <p:cTn id="64"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2" grpId="0" animBg="1"/>
      <p:bldP spid="13" grpId="0" animBg="1"/>
      <p:bldP spid="14" grpId="0" animBg="1"/>
      <p:bldP spid="15" grpId="0"/>
      <p:bldP spid="17" grpId="0"/>
      <p:bldP spid="26" grpId="0" animBg="1"/>
      <p:bldP spid="27" grpId="0" animBg="1"/>
      <p:bldP spid="28" grpId="0" animBg="1"/>
      <p:bldP spid="29" grpId="0" animBg="1"/>
      <p:bldP spid="30" grpId="0" animBg="1"/>
      <p:bldP spid="31" grpId="0" animBg="1"/>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9966180" y="-782834"/>
            <a:ext cx="2874248" cy="2864115"/>
          </a:xfrm>
          <a:prstGeom prst="ellipse">
            <a:avLst/>
          </a:prstGeom>
          <a:solidFill>
            <a:srgbClr val="F8D7C7">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p:cNvSpPr/>
          <p:nvPr/>
        </p:nvSpPr>
        <p:spPr>
          <a:xfrm>
            <a:off x="1284562" y="1841217"/>
            <a:ext cx="1926664" cy="560666"/>
          </a:xfrm>
          <a:prstGeom prst="rect">
            <a:avLst/>
          </a:prstGeom>
        </p:spPr>
        <p:txBody>
          <a:bodyPr wrap="square">
            <a:spAutoFit/>
          </a:bodyPr>
          <a:lstStyle/>
          <a:p>
            <a:pPr>
              <a:lnSpc>
                <a:spcPct val="107000"/>
              </a:lnSpc>
              <a:spcAft>
                <a:spcPts val="711"/>
              </a:spcAft>
            </a:pPr>
            <a:r>
              <a:rPr lang="en-US" sz="2844" b="1" spc="533" dirty="0">
                <a:solidFill>
                  <a:schemeClr val="tx1">
                    <a:lumMod val="65000"/>
                    <a:lumOff val="35000"/>
                  </a:schemeClr>
                </a:solidFill>
                <a:latin typeface="Agency FB" panose="020B0503020202020204" pitchFamily="34" charset="0"/>
                <a:ea typeface="Calibri" panose="020F0502020204030204" pitchFamily="34" charset="0"/>
                <a:cs typeface="Times New Roman" panose="02020603050405020304" pitchFamily="18" charset="0"/>
              </a:rPr>
              <a:t>WORKING</a:t>
            </a:r>
            <a:endParaRPr lang="en-US" sz="1600" b="1" spc="533"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077844" y="2736952"/>
            <a:ext cx="5282316" cy="2996333"/>
          </a:xfrm>
          <a:prstGeom prst="rect">
            <a:avLst/>
          </a:prstGeom>
        </p:spPr>
        <p:txBody>
          <a:bodyPr wrap="square">
            <a:spAutoFit/>
          </a:bodyPr>
          <a:lstStyle/>
          <a:p>
            <a:pPr>
              <a:lnSpc>
                <a:spcPct val="107000"/>
              </a:lnSpc>
              <a:spcAft>
                <a:spcPts val="711"/>
              </a:spcAft>
            </a:pPr>
            <a:r>
              <a:rPr lang="en-US" sz="1600" dirty="0">
                <a:latin typeface="Arial Black" panose="020B0A04020102020204" pitchFamily="34" charset="0"/>
                <a:ea typeface="Calibri" panose="020F0502020204030204" pitchFamily="34" charset="0"/>
                <a:cs typeface="Times New Roman" panose="02020603050405020304" pitchFamily="18" charset="0"/>
              </a:rPr>
              <a:t>STEP 1:</a:t>
            </a:r>
            <a:r>
              <a:rPr lang="en-US" sz="1600" dirty="0">
                <a:solidFill>
                  <a:srgbClr val="FFC000"/>
                </a:solidFill>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Assume a mathematical relationship between the target and the predictor(s). “The relationship can be a straight line (linear regression) or a polynomial curve (polynomial regression) or a non-linear relationship (non-linear regression)”</a:t>
            </a:r>
          </a:p>
          <a:p>
            <a:pPr>
              <a:lnSpc>
                <a:spcPct val="107000"/>
              </a:lnSpc>
              <a:spcAft>
                <a:spcPts val="711"/>
              </a:spcAft>
            </a:pPr>
            <a:r>
              <a:rPr lang="en-US" sz="1600" dirty="0">
                <a:latin typeface="Arial Black" panose="020B0A04020102020204" pitchFamily="34" charset="0"/>
                <a:ea typeface="Calibri" panose="020F0502020204030204" pitchFamily="34" charset="0"/>
                <a:cs typeface="Times New Roman" panose="02020603050405020304" pitchFamily="18" charset="0"/>
              </a:rPr>
              <a:t>STEP 2:</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Create a scatter plot of the target variable and predictor variable (simplest and most popular way).</a:t>
            </a:r>
          </a:p>
          <a:p>
            <a:pPr>
              <a:lnSpc>
                <a:spcPct val="107000"/>
              </a:lnSpc>
              <a:spcAft>
                <a:spcPts val="711"/>
              </a:spcAft>
            </a:pPr>
            <a:r>
              <a:rPr lang="en-US" sz="1600"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Image for post</a:t>
            </a:r>
          </a:p>
          <a:p>
            <a:pPr>
              <a:lnSpc>
                <a:spcPct val="107000"/>
              </a:lnSpc>
              <a:spcAft>
                <a:spcPts val="711"/>
              </a:spcAft>
            </a:pPr>
            <a:r>
              <a:rPr lang="en-US" sz="1600" dirty="0">
                <a:latin typeface="Arial Black" panose="020B0A04020102020204" pitchFamily="34" charset="0"/>
                <a:ea typeface="Calibri" panose="020F0502020204030204" pitchFamily="34" charset="0"/>
                <a:cs typeface="Times New Roman" panose="02020603050405020304" pitchFamily="18" charset="0"/>
              </a:rPr>
              <a:t>STEP 3:</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Find the most-likely values of the coefficients in the mathematical formula</a:t>
            </a:r>
          </a:p>
        </p:txBody>
      </p:sp>
      <p:sp>
        <p:nvSpPr>
          <p:cNvPr id="28" name="Donut 27"/>
          <p:cNvSpPr/>
          <p:nvPr/>
        </p:nvSpPr>
        <p:spPr>
          <a:xfrm>
            <a:off x="582993" y="1213208"/>
            <a:ext cx="494851" cy="502320"/>
          </a:xfrm>
          <a:prstGeom prst="donut">
            <a:avLst>
              <a:gd name="adj" fmla="val 27208"/>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9" name="Rectangle 28"/>
          <p:cNvSpPr/>
          <p:nvPr/>
        </p:nvSpPr>
        <p:spPr>
          <a:xfrm>
            <a:off x="1284563" y="1207356"/>
            <a:ext cx="4012310" cy="619272"/>
          </a:xfrm>
          <a:prstGeom prst="rect">
            <a:avLst/>
          </a:prstGeom>
        </p:spPr>
        <p:txBody>
          <a:bodyPr wrap="square">
            <a:spAutoFit/>
          </a:bodyPr>
          <a:lstStyle/>
          <a:p>
            <a:pPr>
              <a:lnSpc>
                <a:spcPct val="107000"/>
              </a:lnSpc>
              <a:spcAft>
                <a:spcPts val="711"/>
              </a:spcAft>
            </a:pPr>
            <a:r>
              <a:rPr lang="en-US" sz="3200" b="1" spc="533" dirty="0">
                <a:solidFill>
                  <a:srgbClr val="404040"/>
                </a:solidFill>
                <a:latin typeface="Agency FB" panose="020B0503020202020204" pitchFamily="34" charset="0"/>
                <a:ea typeface="Calibri" panose="020F0502020204030204" pitchFamily="34" charset="0"/>
                <a:cs typeface="Times New Roman" panose="02020603050405020304" pitchFamily="18" charset="0"/>
              </a:rPr>
              <a:t>Linear Regression</a:t>
            </a:r>
            <a:endParaRPr lang="en-US" sz="1778" b="1" spc="533"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7139460" y="2893467"/>
            <a:ext cx="4744995" cy="2784637"/>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Oval 24"/>
          <p:cNvSpPr/>
          <p:nvPr/>
        </p:nvSpPr>
        <p:spPr>
          <a:xfrm>
            <a:off x="6850053" y="2447619"/>
            <a:ext cx="794661" cy="805641"/>
          </a:xfrm>
          <a:prstGeom prst="ellipse">
            <a:avLst/>
          </a:prstGeom>
          <a:solidFill>
            <a:srgbClr val="F8D7C7">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TextBox 29"/>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31" name="Oval 30"/>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Oval 31"/>
          <p:cNvSpPr/>
          <p:nvPr/>
        </p:nvSpPr>
        <p:spPr>
          <a:xfrm>
            <a:off x="163890" y="3480198"/>
            <a:ext cx="202476" cy="198209"/>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Chevron 32"/>
          <p:cNvSpPr/>
          <p:nvPr/>
        </p:nvSpPr>
        <p:spPr>
          <a:xfrm rot="5400000">
            <a:off x="129609" y="4057922"/>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 name="Chevron 33"/>
          <p:cNvSpPr/>
          <p:nvPr/>
        </p:nvSpPr>
        <p:spPr>
          <a:xfrm rot="5400000">
            <a:off x="129609" y="436626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Chevron 34"/>
          <p:cNvSpPr/>
          <p:nvPr/>
        </p:nvSpPr>
        <p:spPr>
          <a:xfrm rot="5400000">
            <a:off x="129609" y="4648385"/>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6" name="Chevron 35"/>
          <p:cNvSpPr/>
          <p:nvPr/>
        </p:nvSpPr>
        <p:spPr>
          <a:xfrm rot="5400000">
            <a:off x="129609" y="4951613"/>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7" name="Chevron 36"/>
          <p:cNvSpPr/>
          <p:nvPr/>
        </p:nvSpPr>
        <p:spPr>
          <a:xfrm rot="5400000">
            <a:off x="129609" y="584153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8" name="Chevron 37"/>
          <p:cNvSpPr/>
          <p:nvPr/>
        </p:nvSpPr>
        <p:spPr>
          <a:xfrm rot="5400000">
            <a:off x="129609" y="6123654"/>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2885756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1+#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p:tgtEl>
                                          <p:spTgt spid="30"/>
                                        </p:tgtEl>
                                        <p:attrNameLst>
                                          <p:attrName>ppt_x</p:attrName>
                                        </p:attrNameLst>
                                      </p:cBhvr>
                                      <p:tavLst>
                                        <p:tav tm="0">
                                          <p:val>
                                            <p:strVal val="#ppt_x-#ppt_w*1.125000"/>
                                          </p:val>
                                        </p:tav>
                                        <p:tav tm="100000">
                                          <p:val>
                                            <p:strVal val="#ppt_x"/>
                                          </p:val>
                                        </p:tav>
                                      </p:tavLst>
                                    </p:anim>
                                    <p:animEffect transition="in" filter="wipe(right)">
                                      <p:cBhvr>
                                        <p:cTn id="12" dur="1000"/>
                                        <p:tgtEl>
                                          <p:spTgt spid="30"/>
                                        </p:tgtEl>
                                      </p:cBhvr>
                                    </p:animEffect>
                                  </p:childTnLst>
                                </p:cTn>
                              </p:par>
                              <p:par>
                                <p:cTn id="13" presetID="2" presetClass="entr" presetSubtype="4" accel="47000" decel="51000" fill="hold" grpId="0" nodeType="withEffect">
                                  <p:stCondLst>
                                    <p:cond delay="14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ppt_x"/>
                                          </p:val>
                                        </p:tav>
                                        <p:tav tm="100000">
                                          <p:val>
                                            <p:strVal val="#ppt_x"/>
                                          </p:val>
                                        </p:tav>
                                      </p:tavLst>
                                    </p:anim>
                                    <p:anim calcmode="lin" valueType="num">
                                      <p:cBhvr additive="base">
                                        <p:cTn id="16" dur="10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accel="47000" decel="51000" fill="hold" grpId="0" nodeType="withEffect">
                                  <p:stCondLst>
                                    <p:cond delay="24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accel="47000" decel="51000" fill="hold" grpId="0" nodeType="withEffect">
                                  <p:stCondLst>
                                    <p:cond delay="27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grpId="0" nodeType="withEffect">
                                  <p:stCondLst>
                                    <p:cond delay="30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grpId="0" nodeType="withEffect">
                                  <p:stCondLst>
                                    <p:cond delay="340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grpId="0" nodeType="withEffect">
                                  <p:stCondLst>
                                    <p:cond delay="37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accel="47000" decel="51000" fill="hold" grpId="0" nodeType="withEffect">
                                  <p:stCondLst>
                                    <p:cond delay="410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8" accel="47000" decel="51000"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1000" fill="hold"/>
                                        <p:tgtEl>
                                          <p:spTgt spid="28"/>
                                        </p:tgtEl>
                                        <p:attrNameLst>
                                          <p:attrName>ppt_x</p:attrName>
                                        </p:attrNameLst>
                                      </p:cBhvr>
                                      <p:tavLst>
                                        <p:tav tm="0">
                                          <p:val>
                                            <p:strVal val="0-#ppt_w/2"/>
                                          </p:val>
                                        </p:tav>
                                        <p:tav tm="100000">
                                          <p:val>
                                            <p:strVal val="#ppt_x"/>
                                          </p:val>
                                        </p:tav>
                                      </p:tavLst>
                                    </p:anim>
                                    <p:anim calcmode="lin" valueType="num">
                                      <p:cBhvr additive="base">
                                        <p:cTn id="44" dur="1000" fill="hold"/>
                                        <p:tgtEl>
                                          <p:spTgt spid="28"/>
                                        </p:tgtEl>
                                        <p:attrNameLst>
                                          <p:attrName>ppt_y</p:attrName>
                                        </p:attrNameLst>
                                      </p:cBhvr>
                                      <p:tavLst>
                                        <p:tav tm="0">
                                          <p:val>
                                            <p:strVal val="#ppt_y"/>
                                          </p:val>
                                        </p:tav>
                                        <p:tav tm="100000">
                                          <p:val>
                                            <p:strVal val="#ppt_y"/>
                                          </p:val>
                                        </p:tav>
                                      </p:tavLst>
                                    </p:anim>
                                  </p:childTnLst>
                                </p:cTn>
                              </p:par>
                              <p:par>
                                <p:cTn id="45" presetID="2" presetClass="entr" presetSubtype="4" accel="47000" decel="51000" fill="hold" grpId="0" nodeType="withEffect">
                                  <p:stCondLst>
                                    <p:cond delay="40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ppt_x"/>
                                          </p:val>
                                        </p:tav>
                                        <p:tav tm="100000">
                                          <p:val>
                                            <p:strVal val="#ppt_x"/>
                                          </p:val>
                                        </p:tav>
                                      </p:tavLst>
                                    </p:anim>
                                    <p:anim calcmode="lin" valueType="num">
                                      <p:cBhvr additive="base">
                                        <p:cTn id="48" dur="10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accel="47000" decel="51000" fill="hold" grpId="0" nodeType="withEffect">
                                  <p:stCondLst>
                                    <p:cond delay="4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000" fill="hold"/>
                                        <p:tgtEl>
                                          <p:spTgt spid="24"/>
                                        </p:tgtEl>
                                        <p:attrNameLst>
                                          <p:attrName>ppt_x</p:attrName>
                                        </p:attrNameLst>
                                      </p:cBhvr>
                                      <p:tavLst>
                                        <p:tav tm="0">
                                          <p:val>
                                            <p:strVal val="#ppt_x"/>
                                          </p:val>
                                        </p:tav>
                                        <p:tav tm="100000">
                                          <p:val>
                                            <p:strVal val="#ppt_x"/>
                                          </p:val>
                                        </p:tav>
                                      </p:tavLst>
                                    </p:anim>
                                    <p:anim calcmode="lin" valueType="num">
                                      <p:cBhvr additive="base">
                                        <p:cTn id="52" dur="10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2" accel="47000" decel="51000" fill="hold" grpId="0" nodeType="withEffect">
                                  <p:stCondLst>
                                    <p:cond delay="20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0" fill="hold"/>
                                        <p:tgtEl>
                                          <p:spTgt spid="14"/>
                                        </p:tgtEl>
                                        <p:attrNameLst>
                                          <p:attrName>ppt_x</p:attrName>
                                        </p:attrNameLst>
                                      </p:cBhvr>
                                      <p:tavLst>
                                        <p:tav tm="0">
                                          <p:val>
                                            <p:strVal val="1+#ppt_w/2"/>
                                          </p:val>
                                        </p:tav>
                                        <p:tav tm="100000">
                                          <p:val>
                                            <p:strVal val="#ppt_x"/>
                                          </p:val>
                                        </p:tav>
                                      </p:tavLst>
                                    </p:anim>
                                    <p:anim calcmode="lin" valueType="num">
                                      <p:cBhvr additive="base">
                                        <p:cTn id="56" dur="1000" fill="hold"/>
                                        <p:tgtEl>
                                          <p:spTgt spid="14"/>
                                        </p:tgtEl>
                                        <p:attrNameLst>
                                          <p:attrName>ppt_y</p:attrName>
                                        </p:attrNameLst>
                                      </p:cBhvr>
                                      <p:tavLst>
                                        <p:tav tm="0">
                                          <p:val>
                                            <p:strVal val="#ppt_y"/>
                                          </p:val>
                                        </p:tav>
                                        <p:tav tm="100000">
                                          <p:val>
                                            <p:strVal val="#ppt_y"/>
                                          </p:val>
                                        </p:tav>
                                      </p:tavLst>
                                    </p:anim>
                                  </p:childTnLst>
                                </p:cTn>
                              </p:par>
                              <p:par>
                                <p:cTn id="57" presetID="2" presetClass="entr" presetSubtype="2" accel="47000" decel="51000" fill="hold" grpId="0" nodeType="withEffect">
                                  <p:stCondLst>
                                    <p:cond delay="90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1000" fill="hold"/>
                                        <p:tgtEl>
                                          <p:spTgt spid="9"/>
                                        </p:tgtEl>
                                        <p:attrNameLst>
                                          <p:attrName>ppt_x</p:attrName>
                                        </p:attrNameLst>
                                      </p:cBhvr>
                                      <p:tavLst>
                                        <p:tav tm="0">
                                          <p:val>
                                            <p:strVal val="1+#ppt_w/2"/>
                                          </p:val>
                                        </p:tav>
                                        <p:tav tm="100000">
                                          <p:val>
                                            <p:strVal val="#ppt_x"/>
                                          </p:val>
                                        </p:tav>
                                      </p:tavLst>
                                    </p:anim>
                                    <p:anim calcmode="lin" valueType="num">
                                      <p:cBhvr additive="base">
                                        <p:cTn id="60" dur="1000" fill="hold"/>
                                        <p:tgtEl>
                                          <p:spTgt spid="9"/>
                                        </p:tgtEl>
                                        <p:attrNameLst>
                                          <p:attrName>ppt_y</p:attrName>
                                        </p:attrNameLst>
                                      </p:cBhvr>
                                      <p:tavLst>
                                        <p:tav tm="0">
                                          <p:val>
                                            <p:strVal val="#ppt_y"/>
                                          </p:val>
                                        </p:tav>
                                        <p:tav tm="100000">
                                          <p:val>
                                            <p:strVal val="#ppt_y"/>
                                          </p:val>
                                        </p:tav>
                                      </p:tavLst>
                                    </p:anim>
                                  </p:childTnLst>
                                </p:cTn>
                              </p:par>
                              <p:par>
                                <p:cTn id="61" presetID="2" presetClass="entr" presetSubtype="4" accel="47000" decel="51000" fill="hold" grpId="0" nodeType="withEffect">
                                  <p:stCondLst>
                                    <p:cond delay="100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1000" fill="hold"/>
                                        <p:tgtEl>
                                          <p:spTgt spid="25"/>
                                        </p:tgtEl>
                                        <p:attrNameLst>
                                          <p:attrName>ppt_x</p:attrName>
                                        </p:attrNameLst>
                                      </p:cBhvr>
                                      <p:tavLst>
                                        <p:tav tm="0">
                                          <p:val>
                                            <p:strVal val="#ppt_x"/>
                                          </p:val>
                                        </p:tav>
                                        <p:tav tm="100000">
                                          <p:val>
                                            <p:strVal val="#ppt_x"/>
                                          </p:val>
                                        </p:tav>
                                      </p:tavLst>
                                    </p:anim>
                                    <p:anim calcmode="lin" valueType="num">
                                      <p:cBhvr additive="base">
                                        <p:cTn id="64" dur="10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accel="47000" decel="51000" fill="hold" nodeType="withEffect">
                                  <p:stCondLst>
                                    <p:cond delay="1600"/>
                                  </p:stCondLst>
                                  <p:childTnLst>
                                    <p:set>
                                      <p:cBhvr>
                                        <p:cTn id="66" dur="1" fill="hold">
                                          <p:stCondLst>
                                            <p:cond delay="0"/>
                                          </p:stCondLst>
                                        </p:cTn>
                                        <p:tgtEl>
                                          <p:spTgt spid="6">
                                            <p:txEl>
                                              <p:pRg st="0" end="0"/>
                                            </p:txEl>
                                          </p:spTgt>
                                        </p:tgtEl>
                                        <p:attrNameLst>
                                          <p:attrName>style.visibility</p:attrName>
                                        </p:attrNameLst>
                                      </p:cBhvr>
                                      <p:to>
                                        <p:strVal val="visible"/>
                                      </p:to>
                                    </p:set>
                                    <p:anim calcmode="lin" valueType="num">
                                      <p:cBhvr additive="base">
                                        <p:cTn id="6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8" dur="10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accel="47000" decel="51000" fill="hold" nodeType="clickEffect">
                                  <p:stCondLst>
                                    <p:cond delay="0"/>
                                  </p:stCondLst>
                                  <p:childTnLst>
                                    <p:set>
                                      <p:cBhvr>
                                        <p:cTn id="72" dur="1" fill="hold">
                                          <p:stCondLst>
                                            <p:cond delay="0"/>
                                          </p:stCondLst>
                                        </p:cTn>
                                        <p:tgtEl>
                                          <p:spTgt spid="6">
                                            <p:txEl>
                                              <p:pRg st="1" end="1"/>
                                            </p:txEl>
                                          </p:spTgt>
                                        </p:tgtEl>
                                        <p:attrNameLst>
                                          <p:attrName>style.visibility</p:attrName>
                                        </p:attrNameLst>
                                      </p:cBhvr>
                                      <p:to>
                                        <p:strVal val="visible"/>
                                      </p:to>
                                    </p:set>
                                    <p:anim calcmode="lin" valueType="num">
                                      <p:cBhvr additive="base">
                                        <p:cTn id="7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74" dur="1000" fill="hold"/>
                                        <p:tgtEl>
                                          <p:spTgt spid="6">
                                            <p:txEl>
                                              <p:pRg st="1" end="1"/>
                                            </p:txEl>
                                          </p:spTgt>
                                        </p:tgtEl>
                                        <p:attrNameLst>
                                          <p:attrName>ppt_y</p:attrName>
                                        </p:attrNameLst>
                                      </p:cBhvr>
                                      <p:tavLst>
                                        <p:tav tm="0">
                                          <p:val>
                                            <p:strVal val="1+#ppt_h/2"/>
                                          </p:val>
                                        </p:tav>
                                        <p:tav tm="100000">
                                          <p:val>
                                            <p:strVal val="#ppt_y"/>
                                          </p:val>
                                        </p:tav>
                                      </p:tavLst>
                                    </p:anim>
                                  </p:childTnLst>
                                </p:cTn>
                              </p:par>
                              <p:par>
                                <p:cTn id="75" presetID="2" presetClass="entr" presetSubtype="4" accel="47000" decel="51000" fill="hold" nodeType="withEffect">
                                  <p:stCondLst>
                                    <p:cond delay="0"/>
                                  </p:stCondLst>
                                  <p:childTnLst>
                                    <p:set>
                                      <p:cBhvr>
                                        <p:cTn id="76" dur="1" fill="hold">
                                          <p:stCondLst>
                                            <p:cond delay="0"/>
                                          </p:stCondLst>
                                        </p:cTn>
                                        <p:tgtEl>
                                          <p:spTgt spid="6">
                                            <p:txEl>
                                              <p:pRg st="2" end="2"/>
                                            </p:txEl>
                                          </p:spTgt>
                                        </p:tgtEl>
                                        <p:attrNameLst>
                                          <p:attrName>style.visibility</p:attrName>
                                        </p:attrNameLst>
                                      </p:cBhvr>
                                      <p:to>
                                        <p:strVal val="visible"/>
                                      </p:to>
                                    </p:set>
                                    <p:anim calcmode="lin" valueType="num">
                                      <p:cBhvr additive="base">
                                        <p:cTn id="7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78" dur="10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accel="47000" decel="51000" fill="hold" nodeType="clickEffect">
                                  <p:stCondLst>
                                    <p:cond delay="0"/>
                                  </p:stCondLst>
                                  <p:childTnLst>
                                    <p:set>
                                      <p:cBhvr>
                                        <p:cTn id="82" dur="1" fill="hold">
                                          <p:stCondLst>
                                            <p:cond delay="0"/>
                                          </p:stCondLst>
                                        </p:cTn>
                                        <p:tgtEl>
                                          <p:spTgt spid="6">
                                            <p:txEl>
                                              <p:pRg st="3" end="3"/>
                                            </p:txEl>
                                          </p:spTgt>
                                        </p:tgtEl>
                                        <p:attrNameLst>
                                          <p:attrName>style.visibility</p:attrName>
                                        </p:attrNameLst>
                                      </p:cBhvr>
                                      <p:to>
                                        <p:strVal val="visible"/>
                                      </p:to>
                                    </p:set>
                                    <p:anim calcmode="lin" valueType="num">
                                      <p:cBhvr additive="base">
                                        <p:cTn id="8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4" dur="10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p:bldP spid="28" grpId="0" animBg="1"/>
      <p:bldP spid="29" grpId="0"/>
      <p:bldP spid="9" grpId="0" animBg="1"/>
      <p:bldP spid="25" grpId="0" animBg="1"/>
      <p:bldP spid="30" grpId="0"/>
      <p:bldP spid="31" grpId="0" animBg="1"/>
      <p:bldP spid="32" grpId="0" animBg="1"/>
      <p:bldP spid="33" grpId="0" animBg="1"/>
      <p:bldP spid="34" grpId="0" animBg="1"/>
      <p:bldP spid="35" grpId="0" animBg="1"/>
      <p:bldP spid="36" grpId="0" animBg="1"/>
      <p:bldP spid="37"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9966180" y="-782834"/>
            <a:ext cx="2874248" cy="2864115"/>
          </a:xfrm>
          <a:prstGeom prst="ellipse">
            <a:avLst/>
          </a:prstGeom>
          <a:solidFill>
            <a:srgbClr val="F8D7C7">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p:cNvSpPr/>
          <p:nvPr/>
        </p:nvSpPr>
        <p:spPr>
          <a:xfrm>
            <a:off x="1284562" y="1720446"/>
            <a:ext cx="1926664" cy="560666"/>
          </a:xfrm>
          <a:prstGeom prst="rect">
            <a:avLst/>
          </a:prstGeom>
        </p:spPr>
        <p:txBody>
          <a:bodyPr wrap="square">
            <a:spAutoFit/>
          </a:bodyPr>
          <a:lstStyle/>
          <a:p>
            <a:pPr>
              <a:lnSpc>
                <a:spcPct val="107000"/>
              </a:lnSpc>
              <a:spcAft>
                <a:spcPts val="711"/>
              </a:spcAft>
            </a:pPr>
            <a:r>
              <a:rPr lang="en-US" sz="2844" b="1" spc="533" dirty="0">
                <a:solidFill>
                  <a:schemeClr val="tx1">
                    <a:lumMod val="65000"/>
                    <a:lumOff val="35000"/>
                  </a:schemeClr>
                </a:solidFill>
                <a:latin typeface="Agency FB" panose="020B0503020202020204" pitchFamily="34" charset="0"/>
                <a:ea typeface="Calibri" panose="020F0502020204030204" pitchFamily="34" charset="0"/>
                <a:cs typeface="Times New Roman" panose="02020603050405020304" pitchFamily="18" charset="0"/>
              </a:rPr>
              <a:t>WORKING</a:t>
            </a:r>
            <a:endParaRPr lang="en-US" sz="1600" b="1" spc="533"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Donut 27"/>
          <p:cNvSpPr/>
          <p:nvPr/>
        </p:nvSpPr>
        <p:spPr>
          <a:xfrm>
            <a:off x="582993" y="1092437"/>
            <a:ext cx="494851" cy="502320"/>
          </a:xfrm>
          <a:prstGeom prst="donut">
            <a:avLst>
              <a:gd name="adj" fmla="val 27208"/>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9" name="Rectangle 28"/>
          <p:cNvSpPr/>
          <p:nvPr/>
        </p:nvSpPr>
        <p:spPr>
          <a:xfrm>
            <a:off x="1284563" y="1086585"/>
            <a:ext cx="4012310" cy="619272"/>
          </a:xfrm>
          <a:prstGeom prst="rect">
            <a:avLst/>
          </a:prstGeom>
        </p:spPr>
        <p:txBody>
          <a:bodyPr wrap="square">
            <a:spAutoFit/>
          </a:bodyPr>
          <a:lstStyle/>
          <a:p>
            <a:pPr>
              <a:lnSpc>
                <a:spcPct val="107000"/>
              </a:lnSpc>
              <a:spcAft>
                <a:spcPts val="711"/>
              </a:spcAft>
            </a:pPr>
            <a:r>
              <a:rPr lang="en-US" sz="3200" b="1" spc="533" dirty="0">
                <a:solidFill>
                  <a:srgbClr val="404040"/>
                </a:solidFill>
                <a:latin typeface="Agency FB" panose="020B0503020202020204" pitchFamily="34" charset="0"/>
                <a:ea typeface="Calibri" panose="020F0502020204030204" pitchFamily="34" charset="0"/>
                <a:cs typeface="Times New Roman" panose="02020603050405020304" pitchFamily="18" charset="0"/>
              </a:rPr>
              <a:t>Linear Regression</a:t>
            </a:r>
            <a:endParaRPr lang="en-US" sz="1778" b="1" spc="533" dirty="0">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31" name="Oval 30"/>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Oval 31"/>
          <p:cNvSpPr/>
          <p:nvPr/>
        </p:nvSpPr>
        <p:spPr>
          <a:xfrm>
            <a:off x="163890" y="3480198"/>
            <a:ext cx="202476" cy="198209"/>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Chevron 32"/>
          <p:cNvSpPr/>
          <p:nvPr/>
        </p:nvSpPr>
        <p:spPr>
          <a:xfrm rot="5400000">
            <a:off x="129609" y="4057922"/>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 name="Chevron 33"/>
          <p:cNvSpPr/>
          <p:nvPr/>
        </p:nvSpPr>
        <p:spPr>
          <a:xfrm rot="5400000">
            <a:off x="129609" y="436626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Chevron 34"/>
          <p:cNvSpPr/>
          <p:nvPr/>
        </p:nvSpPr>
        <p:spPr>
          <a:xfrm rot="5400000">
            <a:off x="129609" y="4648385"/>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6" name="Chevron 35"/>
          <p:cNvSpPr/>
          <p:nvPr/>
        </p:nvSpPr>
        <p:spPr>
          <a:xfrm rot="5400000">
            <a:off x="129609" y="4951613"/>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7" name="Chevron 36"/>
          <p:cNvSpPr/>
          <p:nvPr/>
        </p:nvSpPr>
        <p:spPr>
          <a:xfrm rot="5400000">
            <a:off x="129609" y="584153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8" name="Chevron 37"/>
          <p:cNvSpPr/>
          <p:nvPr/>
        </p:nvSpPr>
        <p:spPr>
          <a:xfrm rot="5400000">
            <a:off x="129609" y="6123654"/>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 name="Rectangle 1"/>
          <p:cNvSpPr/>
          <p:nvPr/>
        </p:nvSpPr>
        <p:spPr>
          <a:xfrm>
            <a:off x="582993" y="2356473"/>
            <a:ext cx="11269702" cy="4524315"/>
          </a:xfrm>
          <a:prstGeom prst="rect">
            <a:avLst/>
          </a:prstGeom>
        </p:spPr>
        <p:txBody>
          <a:bodyPr wrap="square">
            <a:spAutoFit/>
          </a:bodyPr>
          <a:lstStyle/>
          <a:p>
            <a:r>
              <a:rPr lang="en-US" sz="1600" b="1" dirty="0"/>
              <a:t>Linear Regression</a:t>
            </a:r>
            <a:r>
              <a:rPr lang="en-US" sz="1600" b="1" dirty="0" smtClean="0"/>
              <a:t>:</a:t>
            </a:r>
          </a:p>
          <a:p>
            <a:r>
              <a:rPr lang="en-US" sz="1600" b="1" dirty="0" smtClean="0"/>
              <a:t> </a:t>
            </a:r>
            <a:r>
              <a:rPr lang="en-US" sz="1600" i="1" dirty="0"/>
              <a:t>y = a_0 + a_1 * x  </a:t>
            </a:r>
          </a:p>
          <a:p>
            <a:r>
              <a:rPr lang="en-US" sz="1600" dirty="0" smtClean="0">
                <a:solidFill>
                  <a:schemeClr val="tx1">
                    <a:lumMod val="75000"/>
                    <a:lumOff val="25000"/>
                  </a:schemeClr>
                </a:solidFill>
              </a:rPr>
              <a:t> </a:t>
            </a:r>
            <a:r>
              <a:rPr lang="en-US" sz="1600" dirty="0">
                <a:solidFill>
                  <a:schemeClr val="tx1">
                    <a:lumMod val="75000"/>
                    <a:lumOff val="25000"/>
                  </a:schemeClr>
                </a:solidFill>
              </a:rPr>
              <a:t>we want to find the best a_0 and a_1 for the </a:t>
            </a:r>
            <a:r>
              <a:rPr lang="en-US" sz="1600" dirty="0" smtClean="0">
                <a:solidFill>
                  <a:schemeClr val="tx1">
                    <a:lumMod val="75000"/>
                    <a:lumOff val="25000"/>
                  </a:schemeClr>
                </a:solidFill>
              </a:rPr>
              <a:t>dataset</a:t>
            </a:r>
          </a:p>
          <a:p>
            <a:r>
              <a:rPr lang="en-US" sz="1600" b="1" dirty="0" smtClean="0">
                <a:solidFill>
                  <a:schemeClr val="tx1">
                    <a:lumMod val="75000"/>
                    <a:lumOff val="25000"/>
                  </a:schemeClr>
                </a:solidFill>
              </a:rPr>
              <a:t>Cost Function</a:t>
            </a:r>
            <a:r>
              <a:rPr lang="en-US" sz="1600" dirty="0" smtClean="0">
                <a:solidFill>
                  <a:schemeClr val="tx1">
                    <a:lumMod val="75000"/>
                    <a:lumOff val="25000"/>
                  </a:schemeClr>
                </a:solidFill>
              </a:rPr>
              <a:t>: </a:t>
            </a:r>
            <a:r>
              <a:rPr lang="en-US" sz="1600" dirty="0">
                <a:solidFill>
                  <a:schemeClr val="tx1">
                    <a:lumMod val="75000"/>
                    <a:lumOff val="25000"/>
                  </a:schemeClr>
                </a:solidFill>
              </a:rPr>
              <a:t>Need a cost-function and want to minimize that (minimization problem </a:t>
            </a:r>
            <a:r>
              <a:rPr lang="en-US" sz="1600" dirty="0" smtClean="0">
                <a:solidFill>
                  <a:schemeClr val="tx1">
                    <a:lumMod val="75000"/>
                    <a:lumOff val="25000"/>
                  </a:schemeClr>
                </a:solidFill>
              </a:rPr>
              <a:t>now)</a:t>
            </a:r>
          </a:p>
          <a:p>
            <a:r>
              <a:rPr lang="en-US" sz="1600" b="1" dirty="0" smtClean="0"/>
              <a:t>Mean </a:t>
            </a:r>
            <a:r>
              <a:rPr lang="en-US" sz="1600" b="1" dirty="0"/>
              <a:t>Squared Error</a:t>
            </a:r>
            <a:r>
              <a:rPr lang="en-US" sz="1600" dirty="0"/>
              <a:t> </a:t>
            </a:r>
            <a:r>
              <a:rPr lang="en-US" sz="1600" dirty="0">
                <a:solidFill>
                  <a:schemeClr val="tx1">
                    <a:lumMod val="75000"/>
                    <a:lumOff val="25000"/>
                  </a:schemeClr>
                </a:solidFill>
              </a:rPr>
              <a:t>= 1/n * (Sum (</a:t>
            </a:r>
            <a:r>
              <a:rPr lang="en-US" sz="1600" dirty="0" err="1">
                <a:solidFill>
                  <a:schemeClr val="tx1">
                    <a:lumMod val="75000"/>
                    <a:lumOff val="25000"/>
                  </a:schemeClr>
                </a:solidFill>
              </a:rPr>
              <a:t>y_predi</a:t>
            </a:r>
            <a:r>
              <a:rPr lang="en-US" sz="1600" dirty="0">
                <a:solidFill>
                  <a:schemeClr val="tx1">
                    <a:lumMod val="75000"/>
                    <a:lumOff val="25000"/>
                  </a:schemeClr>
                </a:solidFill>
              </a:rPr>
              <a:t> - </a:t>
            </a:r>
            <a:r>
              <a:rPr lang="en-US" sz="1600" dirty="0" err="1">
                <a:solidFill>
                  <a:schemeClr val="tx1">
                    <a:lumMod val="75000"/>
                    <a:lumOff val="25000"/>
                  </a:schemeClr>
                </a:solidFill>
              </a:rPr>
              <a:t>yi</a:t>
            </a:r>
            <a:r>
              <a:rPr lang="en-US" sz="1600" dirty="0">
                <a:solidFill>
                  <a:schemeClr val="tx1">
                    <a:lumMod val="75000"/>
                    <a:lumOff val="25000"/>
                  </a:schemeClr>
                </a:solidFill>
              </a:rPr>
              <a:t>)^2 from </a:t>
            </a:r>
            <a:r>
              <a:rPr lang="en-US" sz="1600" dirty="0" err="1">
                <a:solidFill>
                  <a:schemeClr val="tx1">
                    <a:lumMod val="75000"/>
                    <a:lumOff val="25000"/>
                  </a:schemeClr>
                </a:solidFill>
              </a:rPr>
              <a:t>i</a:t>
            </a:r>
            <a:r>
              <a:rPr lang="en-US" sz="1600" dirty="0">
                <a:solidFill>
                  <a:schemeClr val="tx1">
                    <a:lumMod val="75000"/>
                    <a:lumOff val="25000"/>
                  </a:schemeClr>
                </a:solidFill>
              </a:rPr>
              <a:t> = 1 to </a:t>
            </a:r>
            <a:r>
              <a:rPr lang="en-US" sz="1600" dirty="0" smtClean="0">
                <a:solidFill>
                  <a:schemeClr val="tx1">
                    <a:lumMod val="75000"/>
                    <a:lumOff val="25000"/>
                  </a:schemeClr>
                </a:solidFill>
              </a:rPr>
              <a:t>n)</a:t>
            </a:r>
          </a:p>
          <a:p>
            <a:r>
              <a:rPr lang="en-US" sz="1600" dirty="0" smtClean="0">
                <a:solidFill>
                  <a:schemeClr val="tx1">
                    <a:lumMod val="75000"/>
                    <a:lumOff val="25000"/>
                  </a:schemeClr>
                </a:solidFill>
              </a:rPr>
              <a:t>MSE </a:t>
            </a:r>
            <a:r>
              <a:rPr lang="en-US" sz="1600" dirty="0">
                <a:solidFill>
                  <a:schemeClr val="tx1">
                    <a:lumMod val="75000"/>
                    <a:lumOff val="25000"/>
                  </a:schemeClr>
                </a:solidFill>
              </a:rPr>
              <a:t>is just a type of error we can choose </a:t>
            </a:r>
            <a:r>
              <a:rPr lang="en-US" sz="1600" dirty="0" smtClean="0">
                <a:solidFill>
                  <a:schemeClr val="tx1">
                    <a:lumMod val="75000"/>
                    <a:lumOff val="25000"/>
                  </a:schemeClr>
                </a:solidFill>
              </a:rPr>
              <a:t>from </a:t>
            </a:r>
          </a:p>
          <a:p>
            <a:r>
              <a:rPr lang="en-US" sz="1600" b="1" dirty="0" smtClean="0">
                <a:solidFill>
                  <a:schemeClr val="tx1">
                    <a:lumMod val="75000"/>
                    <a:lumOff val="25000"/>
                  </a:schemeClr>
                </a:solidFill>
              </a:rPr>
              <a:t>Gradient Descent</a:t>
            </a:r>
          </a:p>
          <a:p>
            <a:r>
              <a:rPr lang="en-US" sz="1600" dirty="0" smtClean="0">
                <a:solidFill>
                  <a:schemeClr val="tx1">
                    <a:lumMod val="75000"/>
                    <a:lumOff val="25000"/>
                  </a:schemeClr>
                </a:solidFill>
              </a:rPr>
              <a:t>Used </a:t>
            </a:r>
            <a:r>
              <a:rPr lang="en-US" sz="1600" dirty="0">
                <a:solidFill>
                  <a:schemeClr val="tx1">
                    <a:lumMod val="75000"/>
                    <a:lumOff val="25000"/>
                  </a:schemeClr>
                </a:solidFill>
              </a:rPr>
              <a:t>to minimize MSE cost function to find best a_0 and </a:t>
            </a:r>
            <a:r>
              <a:rPr lang="en-US" sz="1600" dirty="0" smtClean="0">
                <a:solidFill>
                  <a:schemeClr val="tx1">
                    <a:lumMod val="75000"/>
                    <a:lumOff val="25000"/>
                  </a:schemeClr>
                </a:solidFill>
              </a:rPr>
              <a:t>a_1 </a:t>
            </a:r>
            <a:endParaRPr lang="en-US" sz="1600" dirty="0">
              <a:solidFill>
                <a:schemeClr val="tx1">
                  <a:lumMod val="75000"/>
                  <a:lumOff val="25000"/>
                </a:schemeClr>
              </a:solidFill>
            </a:endParaRPr>
          </a:p>
          <a:p>
            <a:r>
              <a:rPr lang="en-US" sz="1600" b="1" dirty="0" smtClean="0"/>
              <a:t>Big </a:t>
            </a:r>
            <a:r>
              <a:rPr lang="en-US" sz="1600" b="1" dirty="0"/>
              <a:t>learning rate</a:t>
            </a:r>
            <a:r>
              <a:rPr lang="en-US" sz="1600" dirty="0"/>
              <a:t> = </a:t>
            </a:r>
            <a:r>
              <a:rPr lang="en-US" sz="1600" dirty="0">
                <a:solidFill>
                  <a:schemeClr val="tx1">
                    <a:lumMod val="75000"/>
                    <a:lumOff val="25000"/>
                  </a:schemeClr>
                </a:solidFill>
              </a:rPr>
              <a:t>big jumps, small learning rate = super small jumps (</a:t>
            </a:r>
            <a:r>
              <a:rPr lang="en-US" sz="1600" dirty="0" smtClean="0">
                <a:solidFill>
                  <a:schemeClr val="tx1">
                    <a:lumMod val="75000"/>
                    <a:lumOff val="25000"/>
                  </a:schemeClr>
                </a:solidFill>
              </a:rPr>
              <a:t>longer)</a:t>
            </a:r>
          </a:p>
          <a:p>
            <a:r>
              <a:rPr lang="en-US" sz="1600" dirty="0" smtClean="0">
                <a:solidFill>
                  <a:schemeClr val="tx1">
                    <a:lumMod val="75000"/>
                    <a:lumOff val="25000"/>
                  </a:schemeClr>
                </a:solidFill>
              </a:rPr>
              <a:t>If </a:t>
            </a:r>
            <a:r>
              <a:rPr lang="en-US" sz="1600" dirty="0">
                <a:solidFill>
                  <a:schemeClr val="tx1">
                    <a:lumMod val="75000"/>
                    <a:lumOff val="25000"/>
                  </a:schemeClr>
                </a:solidFill>
              </a:rPr>
              <a:t>cost function not convex can be stuck in a local minima (not happening in linear </a:t>
            </a:r>
            <a:r>
              <a:rPr lang="en-US" sz="1600" dirty="0" smtClean="0">
                <a:solidFill>
                  <a:schemeClr val="tx1">
                    <a:lumMod val="75000"/>
                    <a:lumOff val="25000"/>
                  </a:schemeClr>
                </a:solidFill>
              </a:rPr>
              <a:t>regression)</a:t>
            </a:r>
          </a:p>
          <a:p>
            <a:r>
              <a:rPr lang="en-US" sz="1600" dirty="0" smtClean="0">
                <a:solidFill>
                  <a:schemeClr val="tx1">
                    <a:lumMod val="75000"/>
                    <a:lumOff val="25000"/>
                  </a:schemeClr>
                </a:solidFill>
              </a:rPr>
              <a:t>Need </a:t>
            </a:r>
            <a:r>
              <a:rPr lang="en-US" sz="1600" dirty="0">
                <a:solidFill>
                  <a:schemeClr val="tx1">
                    <a:lumMod val="75000"/>
                    <a:lumOff val="25000"/>
                  </a:schemeClr>
                </a:solidFill>
              </a:rPr>
              <a:t>gradient, so we take partial derivative with respect to a_0 and </a:t>
            </a:r>
            <a:r>
              <a:rPr lang="en-US" sz="1600" dirty="0" smtClean="0">
                <a:solidFill>
                  <a:schemeClr val="tx1">
                    <a:lumMod val="75000"/>
                    <a:lumOff val="25000"/>
                  </a:schemeClr>
                </a:solidFill>
              </a:rPr>
              <a:t>a_1.</a:t>
            </a:r>
          </a:p>
          <a:p>
            <a:r>
              <a:rPr lang="en-US" sz="1600" dirty="0" smtClean="0">
                <a:solidFill>
                  <a:schemeClr val="tx1">
                    <a:lumMod val="75000"/>
                    <a:lumOff val="25000"/>
                  </a:schemeClr>
                </a:solidFill>
              </a:rPr>
              <a:t>Calculus </a:t>
            </a:r>
            <a:r>
              <a:rPr lang="en-US" sz="1600" dirty="0">
                <a:solidFill>
                  <a:schemeClr val="tx1">
                    <a:lumMod val="75000"/>
                    <a:lumOff val="25000"/>
                  </a:schemeClr>
                </a:solidFill>
              </a:rPr>
              <a:t>is used to find partial </a:t>
            </a:r>
            <a:r>
              <a:rPr lang="en-US" sz="1600" dirty="0" smtClean="0">
                <a:solidFill>
                  <a:schemeClr val="tx1">
                    <a:lumMod val="75000"/>
                    <a:lumOff val="25000"/>
                  </a:schemeClr>
                </a:solidFill>
              </a:rPr>
              <a:t>derivative</a:t>
            </a:r>
          </a:p>
          <a:p>
            <a:r>
              <a:rPr lang="en-US" sz="1600" b="1" dirty="0" smtClean="0"/>
              <a:t>How </a:t>
            </a:r>
            <a:r>
              <a:rPr lang="en-US" sz="1600" b="1" dirty="0"/>
              <a:t>to </a:t>
            </a:r>
            <a:r>
              <a:rPr lang="en-US" sz="1600" b="1" dirty="0" smtClean="0"/>
              <a:t>update</a:t>
            </a:r>
          </a:p>
          <a:p>
            <a:r>
              <a:rPr lang="en-US" sz="1600" dirty="0" smtClean="0">
                <a:solidFill>
                  <a:schemeClr val="tx1">
                    <a:lumMod val="75000"/>
                    <a:lumOff val="25000"/>
                  </a:schemeClr>
                </a:solidFill>
              </a:rPr>
              <a:t>a </a:t>
            </a:r>
            <a:r>
              <a:rPr lang="en-US" sz="1600" dirty="0">
                <a:solidFill>
                  <a:schemeClr val="tx1">
                    <a:lumMod val="75000"/>
                    <a:lumOff val="25000"/>
                  </a:schemeClr>
                </a:solidFill>
              </a:rPr>
              <a:t>-&gt; learning </a:t>
            </a:r>
            <a:r>
              <a:rPr lang="en-US" sz="1600" dirty="0" smtClean="0">
                <a:solidFill>
                  <a:schemeClr val="tx1">
                    <a:lumMod val="75000"/>
                    <a:lumOff val="25000"/>
                  </a:schemeClr>
                </a:solidFill>
              </a:rPr>
              <a:t>rate</a:t>
            </a:r>
          </a:p>
          <a:p>
            <a:r>
              <a:rPr lang="en-US" sz="1600" dirty="0" smtClean="0">
                <a:solidFill>
                  <a:schemeClr val="tx1">
                    <a:lumMod val="75000"/>
                    <a:lumOff val="25000"/>
                  </a:schemeClr>
                </a:solidFill>
              </a:rPr>
              <a:t>new_a0 </a:t>
            </a:r>
            <a:r>
              <a:rPr lang="en-US" sz="1600" dirty="0">
                <a:solidFill>
                  <a:schemeClr val="tx1">
                    <a:lumMod val="75000"/>
                    <a:lumOff val="25000"/>
                  </a:schemeClr>
                </a:solidFill>
              </a:rPr>
              <a:t>= a0 - (2a/n)* (Sum (</a:t>
            </a:r>
            <a:r>
              <a:rPr lang="en-US" sz="1600" dirty="0" err="1">
                <a:solidFill>
                  <a:schemeClr val="tx1">
                    <a:lumMod val="75000"/>
                    <a:lumOff val="25000"/>
                  </a:schemeClr>
                </a:solidFill>
              </a:rPr>
              <a:t>y_predi</a:t>
            </a:r>
            <a:r>
              <a:rPr lang="en-US" sz="1600" dirty="0">
                <a:solidFill>
                  <a:schemeClr val="tx1">
                    <a:lumMod val="75000"/>
                    <a:lumOff val="25000"/>
                  </a:schemeClr>
                </a:solidFill>
              </a:rPr>
              <a:t> - </a:t>
            </a:r>
            <a:r>
              <a:rPr lang="en-US" sz="1600" dirty="0" err="1">
                <a:solidFill>
                  <a:schemeClr val="tx1">
                    <a:lumMod val="75000"/>
                    <a:lumOff val="25000"/>
                  </a:schemeClr>
                </a:solidFill>
              </a:rPr>
              <a:t>yi</a:t>
            </a:r>
            <a:r>
              <a:rPr lang="en-US" sz="1600" dirty="0">
                <a:solidFill>
                  <a:schemeClr val="tx1">
                    <a:lumMod val="75000"/>
                    <a:lumOff val="25000"/>
                  </a:schemeClr>
                </a:solidFill>
              </a:rPr>
              <a:t>) from </a:t>
            </a:r>
            <a:r>
              <a:rPr lang="en-US" sz="1600" dirty="0" err="1">
                <a:solidFill>
                  <a:schemeClr val="tx1">
                    <a:lumMod val="75000"/>
                    <a:lumOff val="25000"/>
                  </a:schemeClr>
                </a:solidFill>
              </a:rPr>
              <a:t>i</a:t>
            </a:r>
            <a:r>
              <a:rPr lang="en-US" sz="1600" dirty="0">
                <a:solidFill>
                  <a:schemeClr val="tx1">
                    <a:lumMod val="75000"/>
                    <a:lumOff val="25000"/>
                  </a:schemeClr>
                </a:solidFill>
              </a:rPr>
              <a:t> = 1 to </a:t>
            </a:r>
            <a:r>
              <a:rPr lang="en-US" sz="1600" dirty="0" smtClean="0">
                <a:solidFill>
                  <a:schemeClr val="tx1">
                    <a:lumMod val="75000"/>
                    <a:lumOff val="25000"/>
                  </a:schemeClr>
                </a:solidFill>
              </a:rPr>
              <a:t>n)</a:t>
            </a:r>
          </a:p>
          <a:p>
            <a:r>
              <a:rPr lang="en-US" sz="1600" dirty="0" smtClean="0">
                <a:solidFill>
                  <a:schemeClr val="tx1">
                    <a:lumMod val="75000"/>
                    <a:lumOff val="25000"/>
                  </a:schemeClr>
                </a:solidFill>
              </a:rPr>
              <a:t>new_a1 </a:t>
            </a:r>
            <a:r>
              <a:rPr lang="en-US" sz="1600" dirty="0">
                <a:solidFill>
                  <a:schemeClr val="tx1">
                    <a:lumMod val="75000"/>
                    <a:lumOff val="25000"/>
                  </a:schemeClr>
                </a:solidFill>
              </a:rPr>
              <a:t>= a1 - (2a/n)* (Sum (</a:t>
            </a:r>
            <a:r>
              <a:rPr lang="en-US" sz="1600" dirty="0" err="1">
                <a:solidFill>
                  <a:schemeClr val="tx1">
                    <a:lumMod val="75000"/>
                    <a:lumOff val="25000"/>
                  </a:schemeClr>
                </a:solidFill>
              </a:rPr>
              <a:t>y_predi</a:t>
            </a:r>
            <a:r>
              <a:rPr lang="en-US" sz="1600" dirty="0">
                <a:solidFill>
                  <a:schemeClr val="tx1">
                    <a:lumMod val="75000"/>
                    <a:lumOff val="25000"/>
                  </a:schemeClr>
                </a:solidFill>
              </a:rPr>
              <a:t> - </a:t>
            </a:r>
            <a:r>
              <a:rPr lang="en-US" sz="1600" dirty="0" err="1">
                <a:solidFill>
                  <a:schemeClr val="tx1">
                    <a:lumMod val="75000"/>
                    <a:lumOff val="25000"/>
                  </a:schemeClr>
                </a:solidFill>
              </a:rPr>
              <a:t>yi</a:t>
            </a:r>
            <a:r>
              <a:rPr lang="en-US" sz="1600" dirty="0">
                <a:solidFill>
                  <a:schemeClr val="tx1">
                    <a:lumMod val="75000"/>
                    <a:lumOff val="25000"/>
                  </a:schemeClr>
                </a:solidFill>
              </a:rPr>
              <a:t>)*xi from </a:t>
            </a:r>
            <a:r>
              <a:rPr lang="en-US" sz="1600" dirty="0" err="1">
                <a:solidFill>
                  <a:schemeClr val="tx1">
                    <a:lumMod val="75000"/>
                    <a:lumOff val="25000"/>
                  </a:schemeClr>
                </a:solidFill>
              </a:rPr>
              <a:t>i</a:t>
            </a:r>
            <a:r>
              <a:rPr lang="en-US" sz="1600" dirty="0">
                <a:solidFill>
                  <a:schemeClr val="tx1">
                    <a:lumMod val="75000"/>
                    <a:lumOff val="25000"/>
                  </a:schemeClr>
                </a:solidFill>
              </a:rPr>
              <a:t> = 1 to n</a:t>
            </a:r>
            <a:r>
              <a:rPr lang="en-US" sz="1600" dirty="0" smtClean="0">
                <a:solidFill>
                  <a:schemeClr val="tx1">
                    <a:lumMod val="75000"/>
                    <a:lumOff val="25000"/>
                  </a:schemeClr>
                </a:solidFill>
              </a:rPr>
              <a:t>)</a:t>
            </a:r>
          </a:p>
          <a:p>
            <a:r>
              <a:rPr lang="en-US" sz="1600" dirty="0" smtClean="0">
                <a:solidFill>
                  <a:schemeClr val="tx1">
                    <a:lumMod val="75000"/>
                    <a:lumOff val="25000"/>
                  </a:schemeClr>
                </a:solidFill>
              </a:rPr>
              <a:t> </a:t>
            </a:r>
            <a:r>
              <a:rPr lang="en-US" sz="1600" dirty="0">
                <a:solidFill>
                  <a:schemeClr val="tx1">
                    <a:lumMod val="75000"/>
                    <a:lumOff val="25000"/>
                  </a:schemeClr>
                </a:solidFill>
              </a:rPr>
              <a:t>How to calculate score (R2 </a:t>
            </a:r>
            <a:r>
              <a:rPr lang="en-US" sz="1600" dirty="0" smtClean="0">
                <a:solidFill>
                  <a:schemeClr val="tx1">
                    <a:lumMod val="75000"/>
                    <a:lumOff val="25000"/>
                  </a:schemeClr>
                </a:solidFill>
              </a:rPr>
              <a:t>score)</a:t>
            </a:r>
          </a:p>
          <a:p>
            <a:r>
              <a:rPr lang="en-US" sz="1600" b="1" dirty="0" smtClean="0"/>
              <a:t>Definition is:  </a:t>
            </a:r>
            <a:r>
              <a:rPr lang="en-US" sz="1600" dirty="0" smtClean="0">
                <a:solidFill>
                  <a:schemeClr val="tx1">
                    <a:lumMod val="75000"/>
                    <a:lumOff val="25000"/>
                  </a:schemeClr>
                </a:solidFill>
              </a:rPr>
              <a:t>proportion of the variance in the dependent variable that is predictable from the independent variable(s)</a:t>
            </a:r>
            <a:endParaRPr lang="en-US" sz="1600" dirty="0">
              <a:solidFill>
                <a:schemeClr val="tx1">
                  <a:lumMod val="75000"/>
                  <a:lumOff val="25000"/>
                </a:schemeClr>
              </a:solidFill>
            </a:endParaRPr>
          </a:p>
        </p:txBody>
      </p:sp>
      <p:sp>
        <p:nvSpPr>
          <p:cNvPr id="19" name="Donut 18"/>
          <p:cNvSpPr/>
          <p:nvPr/>
        </p:nvSpPr>
        <p:spPr>
          <a:xfrm>
            <a:off x="11201892" y="5798439"/>
            <a:ext cx="494851" cy="502320"/>
          </a:xfrm>
          <a:prstGeom prst="donut">
            <a:avLst>
              <a:gd name="adj" fmla="val 27208"/>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50000"/>
                  <a:lumOff val="50000"/>
                </a:schemeClr>
              </a:solidFill>
            </a:endParaRPr>
          </a:p>
        </p:txBody>
      </p:sp>
      <p:sp>
        <p:nvSpPr>
          <p:cNvPr id="20" name="Donut 19"/>
          <p:cNvSpPr/>
          <p:nvPr/>
        </p:nvSpPr>
        <p:spPr>
          <a:xfrm>
            <a:off x="11449317" y="5221163"/>
            <a:ext cx="232905" cy="262640"/>
          </a:xfrm>
          <a:prstGeom prst="donut">
            <a:avLst>
              <a:gd name="adj" fmla="val 27208"/>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50000"/>
                  <a:lumOff val="50000"/>
                </a:schemeClr>
              </a:solidFill>
            </a:endParaRPr>
          </a:p>
        </p:txBody>
      </p:sp>
      <p:sp>
        <p:nvSpPr>
          <p:cNvPr id="21" name="Donut 20"/>
          <p:cNvSpPr/>
          <p:nvPr/>
        </p:nvSpPr>
        <p:spPr>
          <a:xfrm>
            <a:off x="11054182" y="5665082"/>
            <a:ext cx="141667" cy="131320"/>
          </a:xfrm>
          <a:prstGeom prst="donut">
            <a:avLst>
              <a:gd name="adj" fmla="val 27208"/>
            </a:avLst>
          </a:prstGeom>
          <a:solidFill>
            <a:schemeClr val="tx1">
              <a:lumMod val="65000"/>
              <a:lumOff val="3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50000"/>
                  <a:lumOff val="50000"/>
                </a:schemeClr>
              </a:solidFill>
            </a:endParaRPr>
          </a:p>
        </p:txBody>
      </p:sp>
    </p:spTree>
    <p:extLst>
      <p:ext uri="{BB962C8B-B14F-4D97-AF65-F5344CB8AC3E}">
        <p14:creationId xmlns:p14="http://schemas.microsoft.com/office/powerpoint/2010/main" val="228456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1+#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p:tgtEl>
                                          <p:spTgt spid="30"/>
                                        </p:tgtEl>
                                        <p:attrNameLst>
                                          <p:attrName>ppt_x</p:attrName>
                                        </p:attrNameLst>
                                      </p:cBhvr>
                                      <p:tavLst>
                                        <p:tav tm="0">
                                          <p:val>
                                            <p:strVal val="#ppt_x-#ppt_w*1.125000"/>
                                          </p:val>
                                        </p:tav>
                                        <p:tav tm="100000">
                                          <p:val>
                                            <p:strVal val="#ppt_x"/>
                                          </p:val>
                                        </p:tav>
                                      </p:tavLst>
                                    </p:anim>
                                    <p:animEffect transition="in" filter="wipe(right)">
                                      <p:cBhvr>
                                        <p:cTn id="12" dur="1000"/>
                                        <p:tgtEl>
                                          <p:spTgt spid="30"/>
                                        </p:tgtEl>
                                      </p:cBhvr>
                                    </p:animEffect>
                                  </p:childTnLst>
                                </p:cTn>
                              </p:par>
                              <p:par>
                                <p:cTn id="13" presetID="2" presetClass="entr" presetSubtype="4" accel="47000" decel="51000" fill="hold" grpId="0" nodeType="withEffect">
                                  <p:stCondLst>
                                    <p:cond delay="14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ppt_x"/>
                                          </p:val>
                                        </p:tav>
                                        <p:tav tm="100000">
                                          <p:val>
                                            <p:strVal val="#ppt_x"/>
                                          </p:val>
                                        </p:tav>
                                      </p:tavLst>
                                    </p:anim>
                                    <p:anim calcmode="lin" valueType="num">
                                      <p:cBhvr additive="base">
                                        <p:cTn id="16" dur="10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accel="47000" decel="51000" fill="hold" grpId="0" nodeType="withEffect">
                                  <p:stCondLst>
                                    <p:cond delay="24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accel="47000" decel="51000" fill="hold" grpId="0" nodeType="withEffect">
                                  <p:stCondLst>
                                    <p:cond delay="27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grpId="0" nodeType="withEffect">
                                  <p:stCondLst>
                                    <p:cond delay="30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grpId="0" nodeType="withEffect">
                                  <p:stCondLst>
                                    <p:cond delay="340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grpId="0" nodeType="withEffect">
                                  <p:stCondLst>
                                    <p:cond delay="37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accel="47000" decel="51000" fill="hold" grpId="0" nodeType="withEffect">
                                  <p:stCondLst>
                                    <p:cond delay="410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8" accel="47000" decel="51000" fill="hold" grpId="0" nodeType="withEffect">
                                  <p:stCondLst>
                                    <p:cond delay="40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1000" fill="hold"/>
                                        <p:tgtEl>
                                          <p:spTgt spid="28"/>
                                        </p:tgtEl>
                                        <p:attrNameLst>
                                          <p:attrName>ppt_x</p:attrName>
                                        </p:attrNameLst>
                                      </p:cBhvr>
                                      <p:tavLst>
                                        <p:tav tm="0">
                                          <p:val>
                                            <p:strVal val="0-#ppt_w/2"/>
                                          </p:val>
                                        </p:tav>
                                        <p:tav tm="100000">
                                          <p:val>
                                            <p:strVal val="#ppt_x"/>
                                          </p:val>
                                        </p:tav>
                                      </p:tavLst>
                                    </p:anim>
                                    <p:anim calcmode="lin" valueType="num">
                                      <p:cBhvr additive="base">
                                        <p:cTn id="44" dur="1000" fill="hold"/>
                                        <p:tgtEl>
                                          <p:spTgt spid="28"/>
                                        </p:tgtEl>
                                        <p:attrNameLst>
                                          <p:attrName>ppt_y</p:attrName>
                                        </p:attrNameLst>
                                      </p:cBhvr>
                                      <p:tavLst>
                                        <p:tav tm="0">
                                          <p:val>
                                            <p:strVal val="#ppt_y"/>
                                          </p:val>
                                        </p:tav>
                                        <p:tav tm="100000">
                                          <p:val>
                                            <p:strVal val="#ppt_y"/>
                                          </p:val>
                                        </p:tav>
                                      </p:tavLst>
                                    </p:anim>
                                  </p:childTnLst>
                                </p:cTn>
                              </p:par>
                              <p:par>
                                <p:cTn id="45" presetID="2" presetClass="entr" presetSubtype="4" accel="47000" decel="51000" fill="hold" grpId="0" nodeType="withEffect">
                                  <p:stCondLst>
                                    <p:cond delay="40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ppt_x"/>
                                          </p:val>
                                        </p:tav>
                                        <p:tav tm="100000">
                                          <p:val>
                                            <p:strVal val="#ppt_x"/>
                                          </p:val>
                                        </p:tav>
                                      </p:tavLst>
                                    </p:anim>
                                    <p:anim calcmode="lin" valueType="num">
                                      <p:cBhvr additive="base">
                                        <p:cTn id="48" dur="10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accel="47000" decel="51000" fill="hold" grpId="0" nodeType="withEffect">
                                  <p:stCondLst>
                                    <p:cond delay="4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000" fill="hold"/>
                                        <p:tgtEl>
                                          <p:spTgt spid="24"/>
                                        </p:tgtEl>
                                        <p:attrNameLst>
                                          <p:attrName>ppt_x</p:attrName>
                                        </p:attrNameLst>
                                      </p:cBhvr>
                                      <p:tavLst>
                                        <p:tav tm="0">
                                          <p:val>
                                            <p:strVal val="#ppt_x"/>
                                          </p:val>
                                        </p:tav>
                                        <p:tav tm="100000">
                                          <p:val>
                                            <p:strVal val="#ppt_x"/>
                                          </p:val>
                                        </p:tav>
                                      </p:tavLst>
                                    </p:anim>
                                    <p:anim calcmode="lin" valueType="num">
                                      <p:cBhvr additive="base">
                                        <p:cTn id="52" dur="1000" fill="hold"/>
                                        <p:tgtEl>
                                          <p:spTgt spid="24"/>
                                        </p:tgtEl>
                                        <p:attrNameLst>
                                          <p:attrName>ppt_y</p:attrName>
                                        </p:attrNameLst>
                                      </p:cBhvr>
                                      <p:tavLst>
                                        <p:tav tm="0">
                                          <p:val>
                                            <p:strVal val="1+#ppt_h/2"/>
                                          </p:val>
                                        </p:tav>
                                        <p:tav tm="100000">
                                          <p:val>
                                            <p:strVal val="#ppt_y"/>
                                          </p:val>
                                        </p:tav>
                                      </p:tavLst>
                                    </p:anim>
                                  </p:childTnLst>
                                </p:cTn>
                              </p:par>
                              <p:par>
                                <p:cTn id="53" presetID="2" presetClass="entr" presetSubtype="2" accel="47000" decel="51000" fill="hold" grpId="0" nodeType="withEffect">
                                  <p:stCondLst>
                                    <p:cond delay="20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0" fill="hold"/>
                                        <p:tgtEl>
                                          <p:spTgt spid="14"/>
                                        </p:tgtEl>
                                        <p:attrNameLst>
                                          <p:attrName>ppt_x</p:attrName>
                                        </p:attrNameLst>
                                      </p:cBhvr>
                                      <p:tavLst>
                                        <p:tav tm="0">
                                          <p:val>
                                            <p:strVal val="1+#ppt_w/2"/>
                                          </p:val>
                                        </p:tav>
                                        <p:tav tm="100000">
                                          <p:val>
                                            <p:strVal val="#ppt_x"/>
                                          </p:val>
                                        </p:tav>
                                      </p:tavLst>
                                    </p:anim>
                                    <p:anim calcmode="lin" valueType="num">
                                      <p:cBhvr additive="base">
                                        <p:cTn id="56" dur="1000" fill="hold"/>
                                        <p:tgtEl>
                                          <p:spTgt spid="14"/>
                                        </p:tgtEl>
                                        <p:attrNameLst>
                                          <p:attrName>ppt_y</p:attrName>
                                        </p:attrNameLst>
                                      </p:cBhvr>
                                      <p:tavLst>
                                        <p:tav tm="0">
                                          <p:val>
                                            <p:strVal val="#ppt_y"/>
                                          </p:val>
                                        </p:tav>
                                        <p:tav tm="100000">
                                          <p:val>
                                            <p:strVal val="#ppt_y"/>
                                          </p:val>
                                        </p:tav>
                                      </p:tavLst>
                                    </p:anim>
                                  </p:childTnLst>
                                </p:cTn>
                              </p:par>
                              <p:par>
                                <p:cTn id="57" presetID="2" presetClass="entr" presetSubtype="8" accel="47000" decel="5100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1000" fill="hold"/>
                                        <p:tgtEl>
                                          <p:spTgt spid="19"/>
                                        </p:tgtEl>
                                        <p:attrNameLst>
                                          <p:attrName>ppt_x</p:attrName>
                                        </p:attrNameLst>
                                      </p:cBhvr>
                                      <p:tavLst>
                                        <p:tav tm="0">
                                          <p:val>
                                            <p:strVal val="0-#ppt_w/2"/>
                                          </p:val>
                                        </p:tav>
                                        <p:tav tm="100000">
                                          <p:val>
                                            <p:strVal val="#ppt_x"/>
                                          </p:val>
                                        </p:tav>
                                      </p:tavLst>
                                    </p:anim>
                                    <p:anim calcmode="lin" valueType="num">
                                      <p:cBhvr additive="base">
                                        <p:cTn id="60" dur="1000" fill="hold"/>
                                        <p:tgtEl>
                                          <p:spTgt spid="19"/>
                                        </p:tgtEl>
                                        <p:attrNameLst>
                                          <p:attrName>ppt_y</p:attrName>
                                        </p:attrNameLst>
                                      </p:cBhvr>
                                      <p:tavLst>
                                        <p:tav tm="0">
                                          <p:val>
                                            <p:strVal val="#ppt_y"/>
                                          </p:val>
                                        </p:tav>
                                        <p:tav tm="100000">
                                          <p:val>
                                            <p:strVal val="#ppt_y"/>
                                          </p:val>
                                        </p:tav>
                                      </p:tavLst>
                                    </p:anim>
                                  </p:childTnLst>
                                </p:cTn>
                              </p:par>
                              <p:par>
                                <p:cTn id="61" presetID="2" presetClass="entr" presetSubtype="8" accel="47000" decel="51000" fill="hold" grpId="0" nodeType="withEffect">
                                  <p:stCondLst>
                                    <p:cond delay="40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1000" fill="hold"/>
                                        <p:tgtEl>
                                          <p:spTgt spid="20"/>
                                        </p:tgtEl>
                                        <p:attrNameLst>
                                          <p:attrName>ppt_x</p:attrName>
                                        </p:attrNameLst>
                                      </p:cBhvr>
                                      <p:tavLst>
                                        <p:tav tm="0">
                                          <p:val>
                                            <p:strVal val="0-#ppt_w/2"/>
                                          </p:val>
                                        </p:tav>
                                        <p:tav tm="100000">
                                          <p:val>
                                            <p:strVal val="#ppt_x"/>
                                          </p:val>
                                        </p:tav>
                                      </p:tavLst>
                                    </p:anim>
                                    <p:anim calcmode="lin" valueType="num">
                                      <p:cBhvr additive="base">
                                        <p:cTn id="64" dur="1000" fill="hold"/>
                                        <p:tgtEl>
                                          <p:spTgt spid="20"/>
                                        </p:tgtEl>
                                        <p:attrNameLst>
                                          <p:attrName>ppt_y</p:attrName>
                                        </p:attrNameLst>
                                      </p:cBhvr>
                                      <p:tavLst>
                                        <p:tav tm="0">
                                          <p:val>
                                            <p:strVal val="#ppt_y"/>
                                          </p:val>
                                        </p:tav>
                                        <p:tav tm="100000">
                                          <p:val>
                                            <p:strVal val="#ppt_y"/>
                                          </p:val>
                                        </p:tav>
                                      </p:tavLst>
                                    </p:anim>
                                  </p:childTnLst>
                                </p:cTn>
                              </p:par>
                              <p:par>
                                <p:cTn id="65" presetID="2" presetClass="entr" presetSubtype="8" accel="47000" decel="51000" fill="hold" grpId="0" nodeType="withEffect">
                                  <p:stCondLst>
                                    <p:cond delay="100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1000" fill="hold"/>
                                        <p:tgtEl>
                                          <p:spTgt spid="21"/>
                                        </p:tgtEl>
                                        <p:attrNameLst>
                                          <p:attrName>ppt_x</p:attrName>
                                        </p:attrNameLst>
                                      </p:cBhvr>
                                      <p:tavLst>
                                        <p:tav tm="0">
                                          <p:val>
                                            <p:strVal val="0-#ppt_w/2"/>
                                          </p:val>
                                        </p:tav>
                                        <p:tav tm="100000">
                                          <p:val>
                                            <p:strVal val="#ppt_x"/>
                                          </p:val>
                                        </p:tav>
                                      </p:tavLst>
                                    </p:anim>
                                    <p:anim calcmode="lin" valueType="num">
                                      <p:cBhvr additive="base">
                                        <p:cTn id="68" dur="1000" fill="hold"/>
                                        <p:tgtEl>
                                          <p:spTgt spid="21"/>
                                        </p:tgtEl>
                                        <p:attrNameLst>
                                          <p:attrName>ppt_y</p:attrName>
                                        </p:attrNameLst>
                                      </p:cBhvr>
                                      <p:tavLst>
                                        <p:tav tm="0">
                                          <p:val>
                                            <p:strVal val="#ppt_y"/>
                                          </p:val>
                                        </p:tav>
                                        <p:tav tm="100000">
                                          <p:val>
                                            <p:strVal val="#ppt_y"/>
                                          </p:val>
                                        </p:tav>
                                      </p:tavLst>
                                    </p:anim>
                                  </p:childTnLst>
                                </p:cTn>
                              </p:par>
                              <p:par>
                                <p:cTn id="69" presetID="2" presetClass="entr" presetSubtype="4" accel="47000" decel="51000" fill="hold" grpId="0" nodeType="withEffect">
                                  <p:stCondLst>
                                    <p:cond delay="180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1000" fill="hold"/>
                                        <p:tgtEl>
                                          <p:spTgt spid="2"/>
                                        </p:tgtEl>
                                        <p:attrNameLst>
                                          <p:attrName>ppt_x</p:attrName>
                                        </p:attrNameLst>
                                      </p:cBhvr>
                                      <p:tavLst>
                                        <p:tav tm="0">
                                          <p:val>
                                            <p:strVal val="#ppt_x"/>
                                          </p:val>
                                        </p:tav>
                                        <p:tav tm="100000">
                                          <p:val>
                                            <p:strVal val="#ppt_x"/>
                                          </p:val>
                                        </p:tav>
                                      </p:tavLst>
                                    </p:anim>
                                    <p:anim calcmode="lin" valueType="num">
                                      <p:cBhvr additive="base">
                                        <p:cTn id="7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p:bldP spid="28" grpId="0" animBg="1"/>
      <p:bldP spid="29" grpId="0"/>
      <p:bldP spid="30" grpId="0"/>
      <p:bldP spid="31" grpId="0" animBg="1"/>
      <p:bldP spid="32" grpId="0" animBg="1"/>
      <p:bldP spid="33" grpId="0" animBg="1"/>
      <p:bldP spid="34" grpId="0" animBg="1"/>
      <p:bldP spid="35" grpId="0" animBg="1"/>
      <p:bldP spid="36" grpId="0" animBg="1"/>
      <p:bldP spid="37" grpId="0" animBg="1"/>
      <p:bldP spid="38" grpId="0" animBg="1"/>
      <p:bldP spid="2" grpId="0"/>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12872" y="2081281"/>
            <a:ext cx="5467608" cy="2555443"/>
          </a:xfrm>
          <a:prstGeom prst="rect">
            <a:avLst/>
          </a:prstGeom>
        </p:spPr>
        <p:txBody>
          <a:bodyPr wrap="square">
            <a:spAutoFit/>
          </a:bodyPr>
          <a:lstStyle/>
          <a:p>
            <a:pPr>
              <a:lnSpc>
                <a:spcPct val="107000"/>
              </a:lnSpc>
              <a:spcAft>
                <a:spcPts val="711"/>
              </a:spcAft>
              <a:tabLst>
                <a:tab pos="2319896" algn="l"/>
              </a:tabLst>
            </a:pPr>
            <a:r>
              <a:rPr lang="en-US" sz="3200" dirty="0">
                <a:solidFill>
                  <a:srgbClr val="404040"/>
                </a:solidFill>
                <a:latin typeface="Agency FB" panose="020B0503020202020204" pitchFamily="34" charset="0"/>
                <a:ea typeface="Calibri" panose="020F0502020204030204" pitchFamily="34" charset="0"/>
                <a:cs typeface="Times New Roman" panose="02020603050405020304" pitchFamily="18" charset="0"/>
              </a:rPr>
              <a:t>	</a:t>
            </a:r>
            <a:endParaRPr lang="en-US" sz="1778"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711"/>
              </a:spcAft>
            </a:pPr>
            <a:r>
              <a:rPr lang="en-US" sz="1778"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711"/>
              </a:spcAft>
            </a:pPr>
            <a:r>
              <a:rPr lang="en-US" sz="1778" dirty="0">
                <a:latin typeface="Calibri" panose="020F0502020204030204" pitchFamily="34" charset="0"/>
                <a:ea typeface="Calibri" panose="020F0502020204030204" pitchFamily="34" charset="0"/>
                <a:cs typeface="Times New Roman" panose="02020603050405020304" pitchFamily="18" charset="0"/>
              </a:rPr>
              <a:t>Regression analysis comprises of the entire process of identifying the target and </a:t>
            </a:r>
            <a:r>
              <a:rPr lang="en-US" sz="1778" dirty="0" err="1">
                <a:latin typeface="Calibri" panose="020F0502020204030204" pitchFamily="34" charset="0"/>
                <a:ea typeface="Calibri" panose="020F0502020204030204" pitchFamily="34" charset="0"/>
                <a:cs typeface="Times New Roman" panose="02020603050405020304" pitchFamily="18" charset="0"/>
              </a:rPr>
              <a:t>predictors,finding</a:t>
            </a:r>
            <a:r>
              <a:rPr lang="en-US" sz="1778" dirty="0">
                <a:latin typeface="Calibri" panose="020F0502020204030204" pitchFamily="34" charset="0"/>
                <a:ea typeface="Calibri" panose="020F0502020204030204" pitchFamily="34" charset="0"/>
                <a:cs typeface="Times New Roman" panose="02020603050405020304" pitchFamily="18" charset="0"/>
              </a:rPr>
              <a:t> the relationship, estimating the coefficients, finding the predicted values of target, and finally evaluating the accuracy of the fitted relationship.</a:t>
            </a:r>
          </a:p>
        </p:txBody>
      </p:sp>
      <p:sp>
        <p:nvSpPr>
          <p:cNvPr id="35" name="Donut 34"/>
          <p:cNvSpPr/>
          <p:nvPr/>
        </p:nvSpPr>
        <p:spPr>
          <a:xfrm>
            <a:off x="582993" y="1213208"/>
            <a:ext cx="494851" cy="502320"/>
          </a:xfrm>
          <a:prstGeom prst="donut">
            <a:avLst>
              <a:gd name="adj" fmla="val 27208"/>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nvGrpSpPr>
          <p:cNvPr id="2" name="Group 1"/>
          <p:cNvGrpSpPr/>
          <p:nvPr/>
        </p:nvGrpSpPr>
        <p:grpSpPr>
          <a:xfrm>
            <a:off x="1284563" y="1207356"/>
            <a:ext cx="4012310" cy="1297217"/>
            <a:chOff x="1284563" y="1207356"/>
            <a:chExt cx="4012310" cy="1297217"/>
          </a:xfrm>
        </p:grpSpPr>
        <p:sp>
          <p:nvSpPr>
            <p:cNvPr id="32" name="Rectangle 31"/>
            <p:cNvSpPr/>
            <p:nvPr/>
          </p:nvSpPr>
          <p:spPr>
            <a:xfrm>
              <a:off x="1338383" y="1943907"/>
              <a:ext cx="3089763" cy="560666"/>
            </a:xfrm>
            <a:prstGeom prst="rect">
              <a:avLst/>
            </a:prstGeom>
          </p:spPr>
          <p:txBody>
            <a:bodyPr wrap="square">
              <a:spAutoFit/>
            </a:bodyPr>
            <a:lstStyle/>
            <a:p>
              <a:pPr>
                <a:lnSpc>
                  <a:spcPct val="107000"/>
                </a:lnSpc>
                <a:spcAft>
                  <a:spcPts val="711"/>
                </a:spcAft>
              </a:pPr>
              <a:r>
                <a:rPr lang="en-US" sz="2844" b="1" spc="533" dirty="0">
                  <a:solidFill>
                    <a:schemeClr val="tx1">
                      <a:lumMod val="65000"/>
                      <a:lumOff val="35000"/>
                    </a:schemeClr>
                  </a:solidFill>
                  <a:latin typeface="Agency FB" panose="020B0503020202020204" pitchFamily="34" charset="0"/>
                  <a:ea typeface="Calibri" panose="020F0502020204030204" pitchFamily="34" charset="0"/>
                  <a:cs typeface="Times New Roman" panose="02020603050405020304" pitchFamily="18" charset="0"/>
                </a:rPr>
                <a:t>FUNCTIONALITY</a:t>
              </a:r>
              <a:endParaRPr lang="en-US" sz="1600" b="1" spc="533"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6" name="Rectangle 35"/>
            <p:cNvSpPr/>
            <p:nvPr/>
          </p:nvSpPr>
          <p:spPr>
            <a:xfrm>
              <a:off x="1284563" y="1207356"/>
              <a:ext cx="4012310" cy="619272"/>
            </a:xfrm>
            <a:prstGeom prst="rect">
              <a:avLst/>
            </a:prstGeom>
          </p:spPr>
          <p:txBody>
            <a:bodyPr wrap="square">
              <a:spAutoFit/>
            </a:bodyPr>
            <a:lstStyle/>
            <a:p>
              <a:pPr>
                <a:lnSpc>
                  <a:spcPct val="107000"/>
                </a:lnSpc>
                <a:spcAft>
                  <a:spcPts val="711"/>
                </a:spcAft>
              </a:pPr>
              <a:r>
                <a:rPr lang="en-US" sz="3200" b="1" spc="533" dirty="0">
                  <a:solidFill>
                    <a:srgbClr val="404040"/>
                  </a:solidFill>
                  <a:latin typeface="Agency FB" panose="020B0503020202020204" pitchFamily="34" charset="0"/>
                  <a:ea typeface="Calibri" panose="020F0502020204030204" pitchFamily="34" charset="0"/>
                  <a:cs typeface="Times New Roman" panose="02020603050405020304" pitchFamily="18" charset="0"/>
                </a:rPr>
                <a:t>Linear Regression</a:t>
              </a:r>
              <a:endParaRPr lang="en-US" sz="1778" b="1" spc="533" dirty="0">
                <a:latin typeface="Calibri" panose="020F0502020204030204" pitchFamily="34" charset="0"/>
                <a:ea typeface="Calibri" panose="020F0502020204030204" pitchFamily="34" charset="0"/>
                <a:cs typeface="Times New Roman" panose="02020603050405020304" pitchFamily="18" charset="0"/>
              </a:endParaRPr>
            </a:p>
          </p:txBody>
        </p:sp>
      </p:grpSp>
      <p:pic>
        <p:nvPicPr>
          <p:cNvPr id="39" name="Picture 38"/>
          <p:cNvPicPr>
            <a:picLocks noChangeAspect="1"/>
          </p:cNvPicPr>
          <p:nvPr/>
        </p:nvPicPr>
        <p:blipFill>
          <a:blip r:embed="rId2">
            <a:extLst>
              <a:ext uri="{28A0092B-C50C-407E-A947-70E740481C1C}">
                <a14:useLocalDpi xmlns:a14="http://schemas.microsoft.com/office/drawing/2010/main" val="0"/>
              </a:ext>
            </a:extLst>
          </a:blip>
          <a:srcRect l="6006" t="4354" r="4805" b="5351"/>
          <a:stretch>
            <a:fillRect/>
          </a:stretch>
        </p:blipFill>
        <p:spPr>
          <a:xfrm>
            <a:off x="7086327" y="1943908"/>
            <a:ext cx="4505830" cy="3101625"/>
          </a:xfrm>
          <a:custGeom>
            <a:avLst/>
            <a:gdLst>
              <a:gd name="connsiteX0" fmla="*/ 928882 w 7339914"/>
              <a:gd name="connsiteY0" fmla="*/ 0 h 5573182"/>
              <a:gd name="connsiteX1" fmla="*/ 6411032 w 7339914"/>
              <a:gd name="connsiteY1" fmla="*/ 0 h 5573182"/>
              <a:gd name="connsiteX2" fmla="*/ 7339914 w 7339914"/>
              <a:gd name="connsiteY2" fmla="*/ 928882 h 5573182"/>
              <a:gd name="connsiteX3" fmla="*/ 7339914 w 7339914"/>
              <a:gd name="connsiteY3" fmla="*/ 4644300 h 5573182"/>
              <a:gd name="connsiteX4" fmla="*/ 6411032 w 7339914"/>
              <a:gd name="connsiteY4" fmla="*/ 5573182 h 5573182"/>
              <a:gd name="connsiteX5" fmla="*/ 928882 w 7339914"/>
              <a:gd name="connsiteY5" fmla="*/ 5573182 h 5573182"/>
              <a:gd name="connsiteX6" fmla="*/ 0 w 7339914"/>
              <a:gd name="connsiteY6" fmla="*/ 4644300 h 5573182"/>
              <a:gd name="connsiteX7" fmla="*/ 0 w 7339914"/>
              <a:gd name="connsiteY7" fmla="*/ 928882 h 5573182"/>
              <a:gd name="connsiteX8" fmla="*/ 928882 w 7339914"/>
              <a:gd name="connsiteY8" fmla="*/ 0 h 557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9914" h="5573182">
                <a:moveTo>
                  <a:pt x="928882" y="0"/>
                </a:moveTo>
                <a:lnTo>
                  <a:pt x="6411032" y="0"/>
                </a:lnTo>
                <a:cubicBezTo>
                  <a:pt x="6924039" y="0"/>
                  <a:pt x="7339914" y="415875"/>
                  <a:pt x="7339914" y="928882"/>
                </a:cubicBezTo>
                <a:lnTo>
                  <a:pt x="7339914" y="4644300"/>
                </a:lnTo>
                <a:cubicBezTo>
                  <a:pt x="7339914" y="5157307"/>
                  <a:pt x="6924039" y="5573182"/>
                  <a:pt x="6411032" y="5573182"/>
                </a:cubicBezTo>
                <a:lnTo>
                  <a:pt x="928882" y="5573182"/>
                </a:lnTo>
                <a:cubicBezTo>
                  <a:pt x="415875" y="5573182"/>
                  <a:pt x="0" y="5157307"/>
                  <a:pt x="0" y="4644300"/>
                </a:cubicBezTo>
                <a:lnTo>
                  <a:pt x="0" y="928882"/>
                </a:lnTo>
                <a:cubicBezTo>
                  <a:pt x="0" y="415875"/>
                  <a:pt x="415875" y="0"/>
                  <a:pt x="928882" y="0"/>
                </a:cubicBezTo>
                <a:close/>
              </a:path>
            </a:pathLst>
          </a:custGeom>
          <a:effectLst>
            <a:outerShdw blurRad="203200" dist="38100" dir="1080000" algn="tl" rotWithShape="0">
              <a:prstClr val="black">
                <a:alpha val="40000"/>
              </a:prstClr>
            </a:outerShdw>
          </a:effectLst>
        </p:spPr>
      </p:pic>
      <p:sp>
        <p:nvSpPr>
          <p:cNvPr id="26" name="Freeform 25"/>
          <p:cNvSpPr/>
          <p:nvPr/>
        </p:nvSpPr>
        <p:spPr>
          <a:xfrm rot="16200000" flipH="1" flipV="1">
            <a:off x="6881225" y="3839670"/>
            <a:ext cx="1880088" cy="3393440"/>
          </a:xfrm>
          <a:custGeom>
            <a:avLst/>
            <a:gdLst>
              <a:gd name="connsiteX0" fmla="*/ 25110 w 1600201"/>
              <a:gd name="connsiteY0" fmla="*/ 0 h 3230154"/>
              <a:gd name="connsiteX1" fmla="*/ 1600201 w 1600201"/>
              <a:gd name="connsiteY1" fmla="*/ 1615077 h 3230154"/>
              <a:gd name="connsiteX2" fmla="*/ 25110 w 1600201"/>
              <a:gd name="connsiteY2" fmla="*/ 3230154 h 3230154"/>
              <a:gd name="connsiteX3" fmla="*/ 0 w 1600201"/>
              <a:gd name="connsiteY3" fmla="*/ 3228854 h 3230154"/>
              <a:gd name="connsiteX4" fmla="*/ 0 w 1600201"/>
              <a:gd name="connsiteY4" fmla="*/ 1300 h 323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1" h="3230154">
                <a:moveTo>
                  <a:pt x="25110" y="0"/>
                </a:moveTo>
                <a:cubicBezTo>
                  <a:pt x="895009" y="0"/>
                  <a:pt x="1600201" y="723095"/>
                  <a:pt x="1600201" y="1615077"/>
                </a:cubicBezTo>
                <a:cubicBezTo>
                  <a:pt x="1600201" y="2507059"/>
                  <a:pt x="895009" y="3230154"/>
                  <a:pt x="25110" y="3230154"/>
                </a:cubicBezTo>
                <a:lnTo>
                  <a:pt x="0" y="3228854"/>
                </a:lnTo>
                <a:lnTo>
                  <a:pt x="0" y="1300"/>
                </a:lnTo>
                <a:close/>
              </a:path>
            </a:pathLst>
          </a:custGeom>
          <a:solidFill>
            <a:srgbClr val="F1B08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extBox 23"/>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25" name="Oval 24"/>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p:cNvSpPr/>
          <p:nvPr/>
        </p:nvSpPr>
        <p:spPr>
          <a:xfrm>
            <a:off x="163890" y="3480198"/>
            <a:ext cx="202476" cy="198209"/>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Chevron 27"/>
          <p:cNvSpPr/>
          <p:nvPr/>
        </p:nvSpPr>
        <p:spPr>
          <a:xfrm rot="5400000">
            <a:off x="129609" y="4057922"/>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9" name="Chevron 28"/>
          <p:cNvSpPr/>
          <p:nvPr/>
        </p:nvSpPr>
        <p:spPr>
          <a:xfrm rot="5400000">
            <a:off x="129609" y="436626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0" name="Chevron 29"/>
          <p:cNvSpPr/>
          <p:nvPr/>
        </p:nvSpPr>
        <p:spPr>
          <a:xfrm rot="5400000">
            <a:off x="129609" y="4648385"/>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1" name="Chevron 30"/>
          <p:cNvSpPr/>
          <p:nvPr/>
        </p:nvSpPr>
        <p:spPr>
          <a:xfrm rot="5400000">
            <a:off x="129609" y="4951613"/>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7" name="Chevron 36"/>
          <p:cNvSpPr/>
          <p:nvPr/>
        </p:nvSpPr>
        <p:spPr>
          <a:xfrm rot="5400000">
            <a:off x="129609" y="584153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8" name="Chevron 37"/>
          <p:cNvSpPr/>
          <p:nvPr/>
        </p:nvSpPr>
        <p:spPr>
          <a:xfrm rot="5400000">
            <a:off x="129609" y="6123654"/>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626145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p:tgtEl>
                                          <p:spTgt spid="24"/>
                                        </p:tgtEl>
                                        <p:attrNameLst>
                                          <p:attrName>ppt_x</p:attrName>
                                        </p:attrNameLst>
                                      </p:cBhvr>
                                      <p:tavLst>
                                        <p:tav tm="0">
                                          <p:val>
                                            <p:strVal val="#ppt_x-#ppt_w*1.125000"/>
                                          </p:val>
                                        </p:tav>
                                        <p:tav tm="100000">
                                          <p:val>
                                            <p:strVal val="#ppt_x"/>
                                          </p:val>
                                        </p:tav>
                                      </p:tavLst>
                                    </p:anim>
                                    <p:animEffect transition="in" filter="wipe(right)">
                                      <p:cBhvr>
                                        <p:cTn id="12" dur="1000"/>
                                        <p:tgtEl>
                                          <p:spTgt spid="24"/>
                                        </p:tgtEl>
                                      </p:cBhvr>
                                    </p:animEffect>
                                  </p:childTnLst>
                                </p:cTn>
                              </p:par>
                              <p:par>
                                <p:cTn id="13" presetID="2" presetClass="entr" presetSubtype="4" accel="47000" decel="51000" fill="hold" grpId="0" nodeType="withEffect">
                                  <p:stCondLst>
                                    <p:cond delay="1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000" fill="hold"/>
                                        <p:tgtEl>
                                          <p:spTgt spid="27"/>
                                        </p:tgtEl>
                                        <p:attrNameLst>
                                          <p:attrName>ppt_x</p:attrName>
                                        </p:attrNameLst>
                                      </p:cBhvr>
                                      <p:tavLst>
                                        <p:tav tm="0">
                                          <p:val>
                                            <p:strVal val="#ppt_x"/>
                                          </p:val>
                                        </p:tav>
                                        <p:tav tm="100000">
                                          <p:val>
                                            <p:strVal val="#ppt_x"/>
                                          </p:val>
                                        </p:tav>
                                      </p:tavLst>
                                    </p:anim>
                                    <p:anim calcmode="lin" valueType="num">
                                      <p:cBhvr additive="base">
                                        <p:cTn id="16" dur="10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accel="47000" decel="51000" fill="hold" grpId="0" nodeType="withEffect">
                                  <p:stCondLst>
                                    <p:cond delay="24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accel="47000" decel="51000" fill="hold" grpId="0" nodeType="withEffect">
                                  <p:stCondLst>
                                    <p:cond delay="27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grpId="0" nodeType="withEffect">
                                  <p:stCondLst>
                                    <p:cond delay="30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grpId="0" nodeType="withEffect">
                                  <p:stCondLst>
                                    <p:cond delay="34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grpId="0" nodeType="withEffect">
                                  <p:stCondLst>
                                    <p:cond delay="370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accel="47000" decel="51000" fill="hold" grpId="0" nodeType="withEffect">
                                  <p:stCondLst>
                                    <p:cond delay="410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accel="47000" decel="51000" fill="hold" grpId="0" nodeType="withEffect">
                                  <p:stCondLst>
                                    <p:cond delay="60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1000" fill="hold"/>
                                        <p:tgtEl>
                                          <p:spTgt spid="35"/>
                                        </p:tgtEl>
                                        <p:attrNameLst>
                                          <p:attrName>ppt_x</p:attrName>
                                        </p:attrNameLst>
                                      </p:cBhvr>
                                      <p:tavLst>
                                        <p:tav tm="0">
                                          <p:val>
                                            <p:strVal val="#ppt_x"/>
                                          </p:val>
                                        </p:tav>
                                        <p:tav tm="100000">
                                          <p:val>
                                            <p:strVal val="#ppt_x"/>
                                          </p:val>
                                        </p:tav>
                                      </p:tavLst>
                                    </p:anim>
                                    <p:anim calcmode="lin" valueType="num">
                                      <p:cBhvr additive="base">
                                        <p:cTn id="44" dur="10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accel="47000" decel="51000" fill="hold" nodeType="withEffect">
                                  <p:stCondLst>
                                    <p:cond delay="60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1000" fill="hold"/>
                                        <p:tgtEl>
                                          <p:spTgt spid="2"/>
                                        </p:tgtEl>
                                        <p:attrNameLst>
                                          <p:attrName>ppt_x</p:attrName>
                                        </p:attrNameLst>
                                      </p:cBhvr>
                                      <p:tavLst>
                                        <p:tav tm="0">
                                          <p:val>
                                            <p:strVal val="#ppt_x"/>
                                          </p:val>
                                        </p:tav>
                                        <p:tav tm="100000">
                                          <p:val>
                                            <p:strVal val="#ppt_x"/>
                                          </p:val>
                                        </p:tav>
                                      </p:tavLst>
                                    </p:anim>
                                    <p:anim calcmode="lin" valueType="num">
                                      <p:cBhvr additive="base">
                                        <p:cTn id="48" dur="1000" fill="hold"/>
                                        <p:tgtEl>
                                          <p:spTgt spid="2"/>
                                        </p:tgtEl>
                                        <p:attrNameLst>
                                          <p:attrName>ppt_y</p:attrName>
                                        </p:attrNameLst>
                                      </p:cBhvr>
                                      <p:tavLst>
                                        <p:tav tm="0">
                                          <p:val>
                                            <p:strVal val="1+#ppt_h/2"/>
                                          </p:val>
                                        </p:tav>
                                        <p:tav tm="100000">
                                          <p:val>
                                            <p:strVal val="#ppt_y"/>
                                          </p:val>
                                        </p:tav>
                                      </p:tavLst>
                                    </p:anim>
                                  </p:childTnLst>
                                </p:cTn>
                              </p:par>
                              <p:par>
                                <p:cTn id="49" presetID="2" presetClass="entr" presetSubtype="3" accel="47000" decel="51000" fill="hold" nodeType="withEffect">
                                  <p:stCondLst>
                                    <p:cond delay="3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1000" fill="hold"/>
                                        <p:tgtEl>
                                          <p:spTgt spid="39"/>
                                        </p:tgtEl>
                                        <p:attrNameLst>
                                          <p:attrName>ppt_x</p:attrName>
                                        </p:attrNameLst>
                                      </p:cBhvr>
                                      <p:tavLst>
                                        <p:tav tm="0">
                                          <p:val>
                                            <p:strVal val="1+#ppt_w/2"/>
                                          </p:val>
                                        </p:tav>
                                        <p:tav tm="100000">
                                          <p:val>
                                            <p:strVal val="#ppt_x"/>
                                          </p:val>
                                        </p:tav>
                                      </p:tavLst>
                                    </p:anim>
                                    <p:anim calcmode="lin" valueType="num">
                                      <p:cBhvr additive="base">
                                        <p:cTn id="52" dur="1000" fill="hold"/>
                                        <p:tgtEl>
                                          <p:spTgt spid="39"/>
                                        </p:tgtEl>
                                        <p:attrNameLst>
                                          <p:attrName>ppt_y</p:attrName>
                                        </p:attrNameLst>
                                      </p:cBhvr>
                                      <p:tavLst>
                                        <p:tav tm="0">
                                          <p:val>
                                            <p:strVal val="0-#ppt_h/2"/>
                                          </p:val>
                                        </p:tav>
                                        <p:tav tm="100000">
                                          <p:val>
                                            <p:strVal val="#ppt_y"/>
                                          </p:val>
                                        </p:tav>
                                      </p:tavLst>
                                    </p:anim>
                                  </p:childTnLst>
                                </p:cTn>
                              </p:par>
                              <p:par>
                                <p:cTn id="53" presetID="2" presetClass="entr" presetSubtype="8" accel="47000" decel="51000" fill="hold" grpId="0" nodeType="withEffect">
                                  <p:stCondLst>
                                    <p:cond delay="30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1000" fill="hold"/>
                                        <p:tgtEl>
                                          <p:spTgt spid="26"/>
                                        </p:tgtEl>
                                        <p:attrNameLst>
                                          <p:attrName>ppt_x</p:attrName>
                                        </p:attrNameLst>
                                      </p:cBhvr>
                                      <p:tavLst>
                                        <p:tav tm="0">
                                          <p:val>
                                            <p:strVal val="0-#ppt_w/2"/>
                                          </p:val>
                                        </p:tav>
                                        <p:tav tm="100000">
                                          <p:val>
                                            <p:strVal val="#ppt_x"/>
                                          </p:val>
                                        </p:tav>
                                      </p:tavLst>
                                    </p:anim>
                                    <p:anim calcmode="lin" valueType="num">
                                      <p:cBhvr additive="base">
                                        <p:cTn id="56" dur="1000" fill="hold"/>
                                        <p:tgtEl>
                                          <p:spTgt spid="26"/>
                                        </p:tgtEl>
                                        <p:attrNameLst>
                                          <p:attrName>ppt_y</p:attrName>
                                        </p:attrNameLst>
                                      </p:cBhvr>
                                      <p:tavLst>
                                        <p:tav tm="0">
                                          <p:val>
                                            <p:strVal val="#ppt_y"/>
                                          </p:val>
                                        </p:tav>
                                        <p:tav tm="100000">
                                          <p:val>
                                            <p:strVal val="#ppt_y"/>
                                          </p:val>
                                        </p:tav>
                                      </p:tavLst>
                                    </p:anim>
                                  </p:childTnLst>
                                </p:cTn>
                              </p:par>
                              <p:par>
                                <p:cTn id="57" presetID="2" presetClass="entr" presetSubtype="4" accel="47000" decel="51000" fill="hold" grpId="0" nodeType="withEffect">
                                  <p:stCondLst>
                                    <p:cond delay="160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1000" fill="hold"/>
                                        <p:tgtEl>
                                          <p:spTgt spid="7"/>
                                        </p:tgtEl>
                                        <p:attrNameLst>
                                          <p:attrName>ppt_x</p:attrName>
                                        </p:attrNameLst>
                                      </p:cBhvr>
                                      <p:tavLst>
                                        <p:tav tm="0">
                                          <p:val>
                                            <p:strVal val="#ppt_x"/>
                                          </p:val>
                                        </p:tav>
                                        <p:tav tm="100000">
                                          <p:val>
                                            <p:strVal val="#ppt_x"/>
                                          </p:val>
                                        </p:tav>
                                      </p:tavLst>
                                    </p:anim>
                                    <p:anim calcmode="lin" valueType="num">
                                      <p:cBhvr additive="base">
                                        <p:cTn id="60"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animBg="1"/>
      <p:bldP spid="26" grpId="0" animBg="1"/>
      <p:bldP spid="24" grpId="0"/>
      <p:bldP spid="25" grpId="0" animBg="1"/>
      <p:bldP spid="27" grpId="0" animBg="1"/>
      <p:bldP spid="28" grpId="0" animBg="1"/>
      <p:bldP spid="29" grpId="0" animBg="1"/>
      <p:bldP spid="30" grpId="0" animBg="1"/>
      <p:bldP spid="31" grpId="0" animBg="1"/>
      <p:bldP spid="37"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99812" y="1148963"/>
            <a:ext cx="2962317" cy="677814"/>
          </a:xfrm>
          <a:prstGeom prst="rect">
            <a:avLst/>
          </a:prstGeom>
        </p:spPr>
        <p:txBody>
          <a:bodyPr wrap="square">
            <a:spAutoFit/>
          </a:bodyPr>
          <a:lstStyle/>
          <a:p>
            <a:pPr>
              <a:lnSpc>
                <a:spcPct val="107000"/>
              </a:lnSpc>
              <a:spcAft>
                <a:spcPts val="711"/>
              </a:spcAft>
            </a:pPr>
            <a:r>
              <a:rPr lang="en-US" sz="3556" b="1" spc="533" dirty="0">
                <a:solidFill>
                  <a:srgbClr val="404040"/>
                </a:solidFill>
                <a:latin typeface="Agency FB" panose="020B0503020202020204" pitchFamily="34" charset="0"/>
                <a:ea typeface="Calibri" panose="020F0502020204030204" pitchFamily="34" charset="0"/>
                <a:cs typeface="Times New Roman" panose="02020603050405020304" pitchFamily="18" charset="0"/>
              </a:rPr>
              <a:t>Naïve Bayes</a:t>
            </a:r>
            <a:endParaRPr lang="en-US" sz="2133" b="1" spc="533"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Oval 5"/>
          <p:cNvSpPr/>
          <p:nvPr/>
        </p:nvSpPr>
        <p:spPr>
          <a:xfrm>
            <a:off x="8003458" y="449967"/>
            <a:ext cx="6380480" cy="6032521"/>
          </a:xfrm>
          <a:prstGeom prst="ellipse">
            <a:avLst/>
          </a:prstGeom>
          <a:blipFill dpi="0" rotWithShape="1">
            <a:blip r:embed="rId2"/>
            <a:srcRect/>
            <a:stretch>
              <a:fillRect l="-7000" r="3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Oval 6"/>
          <p:cNvSpPr/>
          <p:nvPr/>
        </p:nvSpPr>
        <p:spPr>
          <a:xfrm>
            <a:off x="7902310" y="4254482"/>
            <a:ext cx="2030645" cy="2034709"/>
          </a:xfrm>
          <a:prstGeom prst="ellipse">
            <a:avLst/>
          </a:prstGeom>
          <a:solidFill>
            <a:schemeClr val="bg1">
              <a:lumMod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p:cNvSpPr/>
          <p:nvPr/>
        </p:nvSpPr>
        <p:spPr>
          <a:xfrm>
            <a:off x="715073" y="2533169"/>
            <a:ext cx="6096000" cy="639534"/>
          </a:xfrm>
          <a:prstGeom prst="rect">
            <a:avLst/>
          </a:prstGeom>
        </p:spPr>
        <p:txBody>
          <a:bodyPr>
            <a:spAutoFit/>
          </a:bodyPr>
          <a:lstStyle/>
          <a:p>
            <a:pPr marL="304804" indent="-304804">
              <a:buClr>
                <a:srgbClr val="F1B08F"/>
              </a:buClr>
              <a:buSzPct val="150000"/>
              <a:buFont typeface="Courier New" panose="02070309020205020404" pitchFamily="49" charset="0"/>
              <a:buChar char="o"/>
            </a:pPr>
            <a:r>
              <a:rPr lang="en-US" sz="1778" dirty="0">
                <a:solidFill>
                  <a:schemeClr val="bg1">
                    <a:lumMod val="50000"/>
                  </a:schemeClr>
                </a:solidFill>
                <a:latin typeface="Calibri" panose="020F0502020204030204" pitchFamily="34" charset="0"/>
                <a:ea typeface="Times New Roman" panose="02020603050405020304" pitchFamily="18" charset="0"/>
              </a:rPr>
              <a:t>Naive Bayes classifiers are linear classifiers based on Bayes’ theorem. The model generated is probabilistic</a:t>
            </a:r>
            <a:endParaRPr lang="en-US" sz="1600" dirty="0">
              <a:solidFill>
                <a:schemeClr val="bg1">
                  <a:lumMod val="50000"/>
                </a:schemeClr>
              </a:solidFill>
            </a:endParaRPr>
          </a:p>
        </p:txBody>
      </p:sp>
      <p:sp>
        <p:nvSpPr>
          <p:cNvPr id="9" name="Rectangle 8"/>
          <p:cNvSpPr/>
          <p:nvPr/>
        </p:nvSpPr>
        <p:spPr>
          <a:xfrm>
            <a:off x="779618" y="3785491"/>
            <a:ext cx="6096000" cy="639534"/>
          </a:xfrm>
          <a:prstGeom prst="rect">
            <a:avLst/>
          </a:prstGeom>
        </p:spPr>
        <p:txBody>
          <a:bodyPr>
            <a:spAutoFit/>
          </a:bodyPr>
          <a:lstStyle/>
          <a:p>
            <a:pPr marL="304804" indent="-304804">
              <a:buClr>
                <a:srgbClr val="F1B08F"/>
              </a:buClr>
              <a:buSzPct val="150000"/>
              <a:buFont typeface="Courier New" panose="02070309020205020404" pitchFamily="49" charset="0"/>
              <a:buChar char="o"/>
            </a:pPr>
            <a:r>
              <a:rPr lang="en-US" sz="1778" dirty="0">
                <a:solidFill>
                  <a:schemeClr val="bg1">
                    <a:lumMod val="50000"/>
                  </a:schemeClr>
                </a:solidFill>
                <a:latin typeface="Calibri" panose="020F0502020204030204" pitchFamily="34" charset="0"/>
                <a:ea typeface="Times New Roman" panose="02020603050405020304" pitchFamily="18" charset="0"/>
              </a:rPr>
              <a:t>It is called naive due to the assumption that the features in the dataset are mutually independent</a:t>
            </a:r>
            <a:endParaRPr lang="en-US" sz="1600" dirty="0">
              <a:solidFill>
                <a:schemeClr val="bg1">
                  <a:lumMod val="50000"/>
                </a:schemeClr>
              </a:solidFill>
            </a:endParaRPr>
          </a:p>
        </p:txBody>
      </p:sp>
      <p:sp>
        <p:nvSpPr>
          <p:cNvPr id="10" name="Rectangle 9"/>
          <p:cNvSpPr/>
          <p:nvPr/>
        </p:nvSpPr>
        <p:spPr>
          <a:xfrm>
            <a:off x="779618" y="5093262"/>
            <a:ext cx="6096000" cy="913135"/>
          </a:xfrm>
          <a:prstGeom prst="rect">
            <a:avLst/>
          </a:prstGeom>
        </p:spPr>
        <p:txBody>
          <a:bodyPr>
            <a:spAutoFit/>
          </a:bodyPr>
          <a:lstStyle/>
          <a:p>
            <a:pPr marL="304804" indent="-304804">
              <a:buClr>
                <a:srgbClr val="F1B08F"/>
              </a:buClr>
              <a:buSzPct val="150000"/>
              <a:buFont typeface="Courier New" panose="02070309020205020404" pitchFamily="49" charset="0"/>
              <a:buChar char="o"/>
            </a:pPr>
            <a:r>
              <a:rPr lang="en-US" sz="1778" dirty="0">
                <a:solidFill>
                  <a:schemeClr val="bg1">
                    <a:lumMod val="50000"/>
                  </a:schemeClr>
                </a:solidFill>
                <a:latin typeface="Calibri" panose="020F0502020204030204" pitchFamily="34" charset="0"/>
                <a:ea typeface="Times New Roman" panose="02020603050405020304" pitchFamily="18" charset="0"/>
              </a:rPr>
              <a:t> Being relatively robust, easy to implement, fast, and accurate, naive Bayes classifiers are used in many different fields.</a:t>
            </a:r>
            <a:endParaRPr lang="en-US" sz="1600" dirty="0">
              <a:solidFill>
                <a:schemeClr val="bg1">
                  <a:lumMod val="50000"/>
                </a:schemeClr>
              </a:solidFill>
            </a:endParaRPr>
          </a:p>
        </p:txBody>
      </p:sp>
      <p:sp>
        <p:nvSpPr>
          <p:cNvPr id="24" name="Donut 23"/>
          <p:cNvSpPr/>
          <p:nvPr/>
        </p:nvSpPr>
        <p:spPr>
          <a:xfrm>
            <a:off x="582993" y="1213208"/>
            <a:ext cx="494851" cy="502320"/>
          </a:xfrm>
          <a:prstGeom prst="donut">
            <a:avLst>
              <a:gd name="adj" fmla="val 27208"/>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5" name="Donut 24"/>
          <p:cNvSpPr/>
          <p:nvPr/>
        </p:nvSpPr>
        <p:spPr>
          <a:xfrm>
            <a:off x="8003458" y="872320"/>
            <a:ext cx="281727" cy="276643"/>
          </a:xfrm>
          <a:prstGeom prst="donut">
            <a:avLst>
              <a:gd name="adj" fmla="val 27208"/>
            </a:avLst>
          </a:prstGeom>
          <a:solidFill>
            <a:srgbClr val="DADAD9">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0" name="TextBox 19"/>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21" name="Oval 20"/>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Oval 25"/>
          <p:cNvSpPr/>
          <p:nvPr/>
        </p:nvSpPr>
        <p:spPr>
          <a:xfrm>
            <a:off x="163890" y="3480198"/>
            <a:ext cx="202476" cy="198209"/>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Chevron 26"/>
          <p:cNvSpPr/>
          <p:nvPr/>
        </p:nvSpPr>
        <p:spPr>
          <a:xfrm rot="5400000">
            <a:off x="129609" y="4057922"/>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8" name="Chevron 27"/>
          <p:cNvSpPr/>
          <p:nvPr/>
        </p:nvSpPr>
        <p:spPr>
          <a:xfrm rot="5400000">
            <a:off x="129609" y="436626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9" name="Chevron 28"/>
          <p:cNvSpPr/>
          <p:nvPr/>
        </p:nvSpPr>
        <p:spPr>
          <a:xfrm rot="5400000">
            <a:off x="129609" y="4648385"/>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0" name="Chevron 29"/>
          <p:cNvSpPr/>
          <p:nvPr/>
        </p:nvSpPr>
        <p:spPr>
          <a:xfrm rot="5400000">
            <a:off x="129609" y="4951613"/>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1" name="Chevron 30"/>
          <p:cNvSpPr/>
          <p:nvPr/>
        </p:nvSpPr>
        <p:spPr>
          <a:xfrm rot="5400000">
            <a:off x="129609" y="584153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2" name="Chevron 31"/>
          <p:cNvSpPr/>
          <p:nvPr/>
        </p:nvSpPr>
        <p:spPr>
          <a:xfrm rot="5400000">
            <a:off x="129609" y="6123654"/>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1545445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p:tgtEl>
                                          <p:spTgt spid="20"/>
                                        </p:tgtEl>
                                        <p:attrNameLst>
                                          <p:attrName>ppt_x</p:attrName>
                                        </p:attrNameLst>
                                      </p:cBhvr>
                                      <p:tavLst>
                                        <p:tav tm="0">
                                          <p:val>
                                            <p:strVal val="#ppt_x-#ppt_w*1.125000"/>
                                          </p:val>
                                        </p:tav>
                                        <p:tav tm="100000">
                                          <p:val>
                                            <p:strVal val="#ppt_x"/>
                                          </p:val>
                                        </p:tav>
                                      </p:tavLst>
                                    </p:anim>
                                    <p:animEffect transition="in" filter="wipe(right)">
                                      <p:cBhvr>
                                        <p:cTn id="12" dur="1000"/>
                                        <p:tgtEl>
                                          <p:spTgt spid="20"/>
                                        </p:tgtEl>
                                      </p:cBhvr>
                                    </p:animEffect>
                                  </p:childTnLst>
                                </p:cTn>
                              </p:par>
                              <p:par>
                                <p:cTn id="13" presetID="2" presetClass="entr" presetSubtype="4" accel="47000" decel="51000" fill="hold" grpId="0" nodeType="withEffect">
                                  <p:stCondLst>
                                    <p:cond delay="14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accel="47000" decel="51000" fill="hold" grpId="0" nodeType="withEffect">
                                  <p:stCondLst>
                                    <p:cond delay="24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accel="47000" decel="51000" fill="hold" grpId="0" nodeType="withEffect">
                                  <p:stCondLst>
                                    <p:cond delay="27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grpId="0" nodeType="withEffect">
                                  <p:stCondLst>
                                    <p:cond delay="30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grpId="0" nodeType="withEffect">
                                  <p:stCondLst>
                                    <p:cond delay="34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grpId="0" nodeType="withEffect">
                                  <p:stCondLst>
                                    <p:cond delay="370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par>
                                <p:cTn id="37" presetID="2" presetClass="entr" presetSubtype="4" accel="47000" decel="51000" fill="hold" grpId="0" nodeType="withEffect">
                                  <p:stCondLst>
                                    <p:cond delay="410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8" accel="47000" decel="51000" fill="hold" grpId="0" nodeType="withEffect">
                                  <p:stCondLst>
                                    <p:cond delay="5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000" fill="hold"/>
                                        <p:tgtEl>
                                          <p:spTgt spid="24"/>
                                        </p:tgtEl>
                                        <p:attrNameLst>
                                          <p:attrName>ppt_x</p:attrName>
                                        </p:attrNameLst>
                                      </p:cBhvr>
                                      <p:tavLst>
                                        <p:tav tm="0">
                                          <p:val>
                                            <p:strVal val="0-#ppt_w/2"/>
                                          </p:val>
                                        </p:tav>
                                        <p:tav tm="100000">
                                          <p:val>
                                            <p:strVal val="#ppt_x"/>
                                          </p:val>
                                        </p:tav>
                                      </p:tavLst>
                                    </p:anim>
                                    <p:anim calcmode="lin" valueType="num">
                                      <p:cBhvr additive="base">
                                        <p:cTn id="44" dur="10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4" accel="47000" decel="51000" fill="hold" grpId="0" nodeType="withEffect">
                                  <p:stCondLst>
                                    <p:cond delay="50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1000" fill="hold"/>
                                        <p:tgtEl>
                                          <p:spTgt spid="5"/>
                                        </p:tgtEl>
                                        <p:attrNameLst>
                                          <p:attrName>ppt_x</p:attrName>
                                        </p:attrNameLst>
                                      </p:cBhvr>
                                      <p:tavLst>
                                        <p:tav tm="0">
                                          <p:val>
                                            <p:strVal val="#ppt_x"/>
                                          </p:val>
                                        </p:tav>
                                        <p:tav tm="100000">
                                          <p:val>
                                            <p:strVal val="#ppt_x"/>
                                          </p:val>
                                        </p:tav>
                                      </p:tavLst>
                                    </p:anim>
                                    <p:anim calcmode="lin" valueType="num">
                                      <p:cBhvr additive="base">
                                        <p:cTn id="48" dur="1000" fill="hold"/>
                                        <p:tgtEl>
                                          <p:spTgt spid="5"/>
                                        </p:tgtEl>
                                        <p:attrNameLst>
                                          <p:attrName>ppt_y</p:attrName>
                                        </p:attrNameLst>
                                      </p:cBhvr>
                                      <p:tavLst>
                                        <p:tav tm="0">
                                          <p:val>
                                            <p:strVal val="1+#ppt_h/2"/>
                                          </p:val>
                                        </p:tav>
                                        <p:tav tm="100000">
                                          <p:val>
                                            <p:strVal val="#ppt_y"/>
                                          </p:val>
                                        </p:tav>
                                      </p:tavLst>
                                    </p:anim>
                                  </p:childTnLst>
                                </p:cTn>
                              </p:par>
                              <p:par>
                                <p:cTn id="49" presetID="2" presetClass="entr" presetSubtype="2" accel="47000" decel="51000" fill="hold" grpId="0" nodeType="withEffect">
                                  <p:stCondLst>
                                    <p:cond delay="100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1000" fill="hold"/>
                                        <p:tgtEl>
                                          <p:spTgt spid="6"/>
                                        </p:tgtEl>
                                        <p:attrNameLst>
                                          <p:attrName>ppt_x</p:attrName>
                                        </p:attrNameLst>
                                      </p:cBhvr>
                                      <p:tavLst>
                                        <p:tav tm="0">
                                          <p:val>
                                            <p:strVal val="1+#ppt_w/2"/>
                                          </p:val>
                                        </p:tav>
                                        <p:tav tm="100000">
                                          <p:val>
                                            <p:strVal val="#ppt_x"/>
                                          </p:val>
                                        </p:tav>
                                      </p:tavLst>
                                    </p:anim>
                                    <p:anim calcmode="lin" valueType="num">
                                      <p:cBhvr additive="base">
                                        <p:cTn id="52" dur="1000" fill="hold"/>
                                        <p:tgtEl>
                                          <p:spTgt spid="6"/>
                                        </p:tgtEl>
                                        <p:attrNameLst>
                                          <p:attrName>ppt_y</p:attrName>
                                        </p:attrNameLst>
                                      </p:cBhvr>
                                      <p:tavLst>
                                        <p:tav tm="0">
                                          <p:val>
                                            <p:strVal val="#ppt_y"/>
                                          </p:val>
                                        </p:tav>
                                        <p:tav tm="100000">
                                          <p:val>
                                            <p:strVal val="#ppt_y"/>
                                          </p:val>
                                        </p:tav>
                                      </p:tavLst>
                                    </p:anim>
                                  </p:childTnLst>
                                </p:cTn>
                              </p:par>
                              <p:par>
                                <p:cTn id="53" presetID="2" presetClass="entr" presetSubtype="4" accel="47000" decel="51000" fill="hold" grpId="0" nodeType="withEffect">
                                  <p:stCondLst>
                                    <p:cond delay="100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1000" fill="hold"/>
                                        <p:tgtEl>
                                          <p:spTgt spid="7"/>
                                        </p:tgtEl>
                                        <p:attrNameLst>
                                          <p:attrName>ppt_x</p:attrName>
                                        </p:attrNameLst>
                                      </p:cBhvr>
                                      <p:tavLst>
                                        <p:tav tm="0">
                                          <p:val>
                                            <p:strVal val="#ppt_x"/>
                                          </p:val>
                                        </p:tav>
                                        <p:tav tm="100000">
                                          <p:val>
                                            <p:strVal val="#ppt_x"/>
                                          </p:val>
                                        </p:tav>
                                      </p:tavLst>
                                    </p:anim>
                                    <p:anim calcmode="lin" valueType="num">
                                      <p:cBhvr additive="base">
                                        <p:cTn id="56" dur="10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1" accel="47000" decel="51000" fill="hold" grpId="0" nodeType="withEffect">
                                  <p:stCondLst>
                                    <p:cond delay="70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1000" fill="hold"/>
                                        <p:tgtEl>
                                          <p:spTgt spid="25"/>
                                        </p:tgtEl>
                                        <p:attrNameLst>
                                          <p:attrName>ppt_x</p:attrName>
                                        </p:attrNameLst>
                                      </p:cBhvr>
                                      <p:tavLst>
                                        <p:tav tm="0">
                                          <p:val>
                                            <p:strVal val="#ppt_x"/>
                                          </p:val>
                                        </p:tav>
                                        <p:tav tm="100000">
                                          <p:val>
                                            <p:strVal val="#ppt_x"/>
                                          </p:val>
                                        </p:tav>
                                      </p:tavLst>
                                    </p:anim>
                                    <p:anim calcmode="lin" valueType="num">
                                      <p:cBhvr additive="base">
                                        <p:cTn id="60" dur="1000" fill="hold"/>
                                        <p:tgtEl>
                                          <p:spTgt spid="25"/>
                                        </p:tgtEl>
                                        <p:attrNameLst>
                                          <p:attrName>ppt_y</p:attrName>
                                        </p:attrNameLst>
                                      </p:cBhvr>
                                      <p:tavLst>
                                        <p:tav tm="0">
                                          <p:val>
                                            <p:strVal val="0-#ppt_h/2"/>
                                          </p:val>
                                        </p:tav>
                                        <p:tav tm="100000">
                                          <p:val>
                                            <p:strVal val="#ppt_y"/>
                                          </p:val>
                                        </p:tav>
                                      </p:tavLst>
                                    </p:anim>
                                  </p:childTnLst>
                                </p:cTn>
                              </p:par>
                              <p:par>
                                <p:cTn id="61" presetID="2" presetClass="entr" presetSubtype="4" accel="47000" decel="51000" fill="hold" grpId="0" nodeType="withEffect">
                                  <p:stCondLst>
                                    <p:cond delay="190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1000" fill="hold"/>
                                        <p:tgtEl>
                                          <p:spTgt spid="8"/>
                                        </p:tgtEl>
                                        <p:attrNameLst>
                                          <p:attrName>ppt_x</p:attrName>
                                        </p:attrNameLst>
                                      </p:cBhvr>
                                      <p:tavLst>
                                        <p:tav tm="0">
                                          <p:val>
                                            <p:strVal val="#ppt_x"/>
                                          </p:val>
                                        </p:tav>
                                        <p:tav tm="100000">
                                          <p:val>
                                            <p:strVal val="#ppt_x"/>
                                          </p:val>
                                        </p:tav>
                                      </p:tavLst>
                                    </p:anim>
                                    <p:anim calcmode="lin" valueType="num">
                                      <p:cBhvr additive="base">
                                        <p:cTn id="64"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accel="47000" decel="5100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additive="base">
                                        <p:cTn id="69" dur="1000" fill="hold"/>
                                        <p:tgtEl>
                                          <p:spTgt spid="9"/>
                                        </p:tgtEl>
                                        <p:attrNameLst>
                                          <p:attrName>ppt_x</p:attrName>
                                        </p:attrNameLst>
                                      </p:cBhvr>
                                      <p:tavLst>
                                        <p:tav tm="0">
                                          <p:val>
                                            <p:strVal val="#ppt_x"/>
                                          </p:val>
                                        </p:tav>
                                        <p:tav tm="100000">
                                          <p:val>
                                            <p:strVal val="#ppt_x"/>
                                          </p:val>
                                        </p:tav>
                                      </p:tavLst>
                                    </p:anim>
                                    <p:anim calcmode="lin" valueType="num">
                                      <p:cBhvr additive="base">
                                        <p:cTn id="7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accel="47000" decel="5100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1000" fill="hold"/>
                                        <p:tgtEl>
                                          <p:spTgt spid="10"/>
                                        </p:tgtEl>
                                        <p:attrNameLst>
                                          <p:attrName>ppt_x</p:attrName>
                                        </p:attrNameLst>
                                      </p:cBhvr>
                                      <p:tavLst>
                                        <p:tav tm="0">
                                          <p:val>
                                            <p:strVal val="#ppt_x"/>
                                          </p:val>
                                        </p:tav>
                                        <p:tav tm="100000">
                                          <p:val>
                                            <p:strVal val="#ppt_x"/>
                                          </p:val>
                                        </p:tav>
                                      </p:tavLst>
                                    </p:anim>
                                    <p:anim calcmode="lin" valueType="num">
                                      <p:cBhvr additive="base">
                                        <p:cTn id="7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9" grpId="0"/>
      <p:bldP spid="10" grpId="0"/>
      <p:bldP spid="24" grpId="0" animBg="1"/>
      <p:bldP spid="25" grpId="0" animBg="1"/>
      <p:bldP spid="20" grpId="0"/>
      <p:bldP spid="21" grpId="0" animBg="1"/>
      <p:bldP spid="26" grpId="0" animBg="1"/>
      <p:bldP spid="27" grpId="0" animBg="1"/>
      <p:bldP spid="28" grpId="0" animBg="1"/>
      <p:bldP spid="29" grpId="0" animBg="1"/>
      <p:bldP spid="30" grpId="0" animBg="1"/>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https://www.kdnuggets.com/wp-content/uploads/bayes-nagesh-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6768" y="3355569"/>
            <a:ext cx="5400717" cy="3005077"/>
          </a:xfrm>
          <a:prstGeom prst="rect">
            <a:avLst/>
          </a:prstGeom>
          <a:noFill/>
          <a:ln>
            <a:noFill/>
          </a:ln>
          <a:effectLst>
            <a:outerShdw blurRad="228600" dist="38100" dir="6420000" algn="t" rotWithShape="0">
              <a:prstClr val="black">
                <a:alpha val="40000"/>
              </a:prstClr>
            </a:outerShdw>
          </a:effectLst>
        </p:spPr>
      </p:pic>
      <p:sp>
        <p:nvSpPr>
          <p:cNvPr id="13" name="Rectangle 12"/>
          <p:cNvSpPr/>
          <p:nvPr/>
        </p:nvSpPr>
        <p:spPr>
          <a:xfrm>
            <a:off x="1077844" y="2778989"/>
            <a:ext cx="1746376" cy="365934"/>
          </a:xfrm>
          <a:prstGeom prst="rect">
            <a:avLst/>
          </a:prstGeom>
        </p:spPr>
        <p:txBody>
          <a:bodyPr wrap="none">
            <a:spAutoFit/>
          </a:bodyPr>
          <a:lstStyle/>
          <a:p>
            <a:r>
              <a:rPr lang="en-US" sz="1778" b="1" dirty="0">
                <a:solidFill>
                  <a:srgbClr val="111111"/>
                </a:solidFill>
                <a:latin typeface="Calibri" panose="020F0502020204030204" pitchFamily="34" charset="0"/>
                <a:ea typeface="Calibri" panose="020F0502020204030204" pitchFamily="34" charset="0"/>
              </a:rPr>
              <a:t>Bayes’ Theorem</a:t>
            </a:r>
            <a:r>
              <a:rPr lang="en-US" sz="1778" dirty="0">
                <a:solidFill>
                  <a:srgbClr val="111111"/>
                </a:solidFill>
                <a:latin typeface="Calibri" panose="020F0502020204030204" pitchFamily="34" charset="0"/>
                <a:ea typeface="Calibri" panose="020F0502020204030204" pitchFamily="34" charset="0"/>
              </a:rPr>
              <a:t> </a:t>
            </a:r>
            <a:endParaRPr lang="en-US" sz="1600" dirty="0"/>
          </a:p>
        </p:txBody>
      </p:sp>
      <p:sp>
        <p:nvSpPr>
          <p:cNvPr id="25" name="Donut 24"/>
          <p:cNvSpPr/>
          <p:nvPr/>
        </p:nvSpPr>
        <p:spPr>
          <a:xfrm>
            <a:off x="582993" y="1213208"/>
            <a:ext cx="494851" cy="502320"/>
          </a:xfrm>
          <a:prstGeom prst="donut">
            <a:avLst>
              <a:gd name="adj" fmla="val 27208"/>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nvGrpSpPr>
          <p:cNvPr id="2" name="Group 1"/>
          <p:cNvGrpSpPr/>
          <p:nvPr/>
        </p:nvGrpSpPr>
        <p:grpSpPr>
          <a:xfrm>
            <a:off x="1099812" y="1148963"/>
            <a:ext cx="2962317" cy="1252920"/>
            <a:chOff x="1099812" y="1148963"/>
            <a:chExt cx="2962317" cy="1252920"/>
          </a:xfrm>
        </p:grpSpPr>
        <p:sp>
          <p:nvSpPr>
            <p:cNvPr id="22" name="Rectangle 21"/>
            <p:cNvSpPr/>
            <p:nvPr/>
          </p:nvSpPr>
          <p:spPr>
            <a:xfrm>
              <a:off x="1099812" y="1148963"/>
              <a:ext cx="2962317" cy="677814"/>
            </a:xfrm>
            <a:prstGeom prst="rect">
              <a:avLst/>
            </a:prstGeom>
          </p:spPr>
          <p:txBody>
            <a:bodyPr wrap="square">
              <a:spAutoFit/>
            </a:bodyPr>
            <a:lstStyle/>
            <a:p>
              <a:pPr>
                <a:lnSpc>
                  <a:spcPct val="107000"/>
                </a:lnSpc>
                <a:spcAft>
                  <a:spcPts val="711"/>
                </a:spcAft>
              </a:pPr>
              <a:r>
                <a:rPr lang="en-US" sz="3556" b="1" spc="533" dirty="0">
                  <a:solidFill>
                    <a:srgbClr val="404040"/>
                  </a:solidFill>
                  <a:latin typeface="Agency FB" panose="020B0503020202020204" pitchFamily="34" charset="0"/>
                  <a:ea typeface="Calibri" panose="020F0502020204030204" pitchFamily="34" charset="0"/>
                  <a:cs typeface="Times New Roman" panose="02020603050405020304" pitchFamily="18" charset="0"/>
                </a:rPr>
                <a:t>Naïve Bayes</a:t>
              </a:r>
              <a:endParaRPr lang="en-US" sz="2133" b="1" spc="533" dirty="0">
                <a:latin typeface="Calibri" panose="020F0502020204030204" pitchFamily="34" charset="0"/>
                <a:ea typeface="Calibri" panose="020F0502020204030204" pitchFamily="34" charset="0"/>
                <a:cs typeface="Times New Roman" panose="02020603050405020304" pitchFamily="18" charset="0"/>
              </a:endParaRPr>
            </a:p>
          </p:txBody>
        </p:sp>
        <p:sp>
          <p:nvSpPr>
            <p:cNvPr id="26" name="Rectangle 25"/>
            <p:cNvSpPr/>
            <p:nvPr/>
          </p:nvSpPr>
          <p:spPr>
            <a:xfrm>
              <a:off x="1284563" y="1841217"/>
              <a:ext cx="2230248" cy="560666"/>
            </a:xfrm>
            <a:prstGeom prst="rect">
              <a:avLst/>
            </a:prstGeom>
          </p:spPr>
          <p:txBody>
            <a:bodyPr wrap="square">
              <a:spAutoFit/>
            </a:bodyPr>
            <a:lstStyle/>
            <a:p>
              <a:pPr>
                <a:lnSpc>
                  <a:spcPct val="107000"/>
                </a:lnSpc>
                <a:spcAft>
                  <a:spcPts val="711"/>
                </a:spcAft>
              </a:pPr>
              <a:r>
                <a:rPr lang="en-US" sz="2844" b="1" spc="267" dirty="0">
                  <a:solidFill>
                    <a:schemeClr val="tx1">
                      <a:lumMod val="65000"/>
                      <a:lumOff val="35000"/>
                    </a:schemeClr>
                  </a:solidFill>
                  <a:latin typeface="Agency FB" panose="020B0503020202020204" pitchFamily="34" charset="0"/>
                  <a:ea typeface="Calibri" panose="020F0502020204030204" pitchFamily="34" charset="0"/>
                  <a:cs typeface="Times New Roman" panose="02020603050405020304" pitchFamily="18" charset="0"/>
                </a:rPr>
                <a:t>WORKING</a:t>
              </a:r>
              <a:endParaRPr lang="en-US" sz="1600" b="1" spc="267"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31" name="Freeform 30"/>
          <p:cNvSpPr/>
          <p:nvPr/>
        </p:nvSpPr>
        <p:spPr>
          <a:xfrm rot="18672776">
            <a:off x="9527232" y="693758"/>
            <a:ext cx="1348797" cy="2331188"/>
          </a:xfrm>
          <a:custGeom>
            <a:avLst/>
            <a:gdLst>
              <a:gd name="connsiteX0" fmla="*/ 839183 w 2895338"/>
              <a:gd name="connsiteY0" fmla="*/ 0 h 4978269"/>
              <a:gd name="connsiteX1" fmla="*/ 1431229 w 2895338"/>
              <a:gd name="connsiteY1" fmla="*/ 555610 h 4978269"/>
              <a:gd name="connsiteX2" fmla="*/ 1363439 w 2895338"/>
              <a:gd name="connsiteY2" fmla="*/ 623741 h 4978269"/>
              <a:gd name="connsiteX3" fmla="*/ 812397 w 2895338"/>
              <a:gd name="connsiteY3" fmla="*/ 2048626 h 4978269"/>
              <a:gd name="connsiteX4" fmla="*/ 2716692 w 2895338"/>
              <a:gd name="connsiteY4" fmla="*/ 4156860 h 4978269"/>
              <a:gd name="connsiteX5" fmla="*/ 2895338 w 2895338"/>
              <a:gd name="connsiteY5" fmla="*/ 4165873 h 4978269"/>
              <a:gd name="connsiteX6" fmla="*/ 2895338 w 2895338"/>
              <a:gd name="connsiteY6" fmla="*/ 4978269 h 4978269"/>
              <a:gd name="connsiteX7" fmla="*/ 2633629 w 2895338"/>
              <a:gd name="connsiteY7" fmla="*/ 4965063 h 4978269"/>
              <a:gd name="connsiteX8" fmla="*/ 0 w 2895338"/>
              <a:gd name="connsiteY8" fmla="*/ 2048626 h 4978269"/>
              <a:gd name="connsiteX9" fmla="*/ 762088 w 2895338"/>
              <a:gd name="connsiteY9" fmla="*/ 77503 h 497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5338" h="4978269">
                <a:moveTo>
                  <a:pt x="839183" y="0"/>
                </a:moveTo>
                <a:lnTo>
                  <a:pt x="1431229" y="555610"/>
                </a:lnTo>
                <a:lnTo>
                  <a:pt x="1363439" y="623741"/>
                </a:lnTo>
                <a:cubicBezTo>
                  <a:pt x="1021067" y="1000079"/>
                  <a:pt x="812397" y="1500007"/>
                  <a:pt x="812397" y="2048626"/>
                </a:cubicBezTo>
                <a:cubicBezTo>
                  <a:pt x="812397" y="3145865"/>
                  <a:pt x="1647078" y="4048337"/>
                  <a:pt x="2716692" y="4156860"/>
                </a:cubicBezTo>
                <a:lnTo>
                  <a:pt x="2895338" y="4165873"/>
                </a:lnTo>
                <a:lnTo>
                  <a:pt x="2895338" y="4978269"/>
                </a:lnTo>
                <a:lnTo>
                  <a:pt x="2633629" y="4965063"/>
                </a:lnTo>
                <a:cubicBezTo>
                  <a:pt x="1154359" y="4814937"/>
                  <a:pt x="0" y="3566498"/>
                  <a:pt x="0" y="2048626"/>
                </a:cubicBezTo>
                <a:cubicBezTo>
                  <a:pt x="0" y="1289691"/>
                  <a:pt x="288590" y="598113"/>
                  <a:pt x="762088" y="77503"/>
                </a:cubicBezTo>
                <a:close/>
              </a:path>
            </a:pathLst>
          </a:custGeom>
          <a:solidFill>
            <a:srgbClr val="DADAD9">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2" name="Oval 31"/>
          <p:cNvSpPr/>
          <p:nvPr/>
        </p:nvSpPr>
        <p:spPr>
          <a:xfrm>
            <a:off x="10016254" y="951201"/>
            <a:ext cx="873760" cy="910336"/>
          </a:xfrm>
          <a:prstGeom prst="ellipse">
            <a:avLst/>
          </a:prstGeom>
          <a:solidFill>
            <a:srgbClr val="F8D7C7">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Box 26"/>
          <p:cNvSpPr txBox="1"/>
          <p:nvPr/>
        </p:nvSpPr>
        <p:spPr>
          <a:xfrm>
            <a:off x="582993" y="302136"/>
            <a:ext cx="6408229" cy="365934"/>
          </a:xfrm>
          <a:prstGeom prst="rect">
            <a:avLst/>
          </a:prstGeom>
          <a:noFill/>
        </p:spPr>
        <p:txBody>
          <a:bodyPr wrap="none" rtlCol="0">
            <a:spAutoFit/>
          </a:bodyPr>
          <a:lstStyle/>
          <a:p>
            <a:r>
              <a:rPr lang="en-US" sz="1778" spc="444" dirty="0">
                <a:solidFill>
                  <a:schemeClr val="bg1">
                    <a:lumMod val="50000"/>
                  </a:schemeClr>
                </a:solidFill>
                <a:latin typeface="Agency FB" panose="020B0503020202020204" pitchFamily="34" charset="0"/>
              </a:rPr>
              <a:t>Linear regression and Naive Bayes algorithm C++</a:t>
            </a:r>
          </a:p>
        </p:txBody>
      </p:sp>
      <p:sp>
        <p:nvSpPr>
          <p:cNvPr id="28" name="Oval 27"/>
          <p:cNvSpPr/>
          <p:nvPr/>
        </p:nvSpPr>
        <p:spPr>
          <a:xfrm>
            <a:off x="130048" y="324104"/>
            <a:ext cx="308864" cy="32512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Oval 28"/>
          <p:cNvSpPr/>
          <p:nvPr/>
        </p:nvSpPr>
        <p:spPr>
          <a:xfrm>
            <a:off x="163890" y="3480198"/>
            <a:ext cx="202476" cy="198209"/>
          </a:xfrm>
          <a:prstGeom prst="ellipse">
            <a:avLst/>
          </a:prstGeom>
          <a:solidFill>
            <a:srgbClr val="F8D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Chevron 29"/>
          <p:cNvSpPr/>
          <p:nvPr/>
        </p:nvSpPr>
        <p:spPr>
          <a:xfrm rot="5400000">
            <a:off x="129609" y="4057922"/>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3" name="Chevron 32"/>
          <p:cNvSpPr/>
          <p:nvPr/>
        </p:nvSpPr>
        <p:spPr>
          <a:xfrm rot="5400000">
            <a:off x="129609" y="436626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 name="Chevron 33"/>
          <p:cNvSpPr/>
          <p:nvPr/>
        </p:nvSpPr>
        <p:spPr>
          <a:xfrm rot="5400000">
            <a:off x="129609" y="4648385"/>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Chevron 34"/>
          <p:cNvSpPr/>
          <p:nvPr/>
        </p:nvSpPr>
        <p:spPr>
          <a:xfrm rot="5400000">
            <a:off x="129609" y="4951613"/>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6" name="Chevron 35"/>
          <p:cNvSpPr/>
          <p:nvPr/>
        </p:nvSpPr>
        <p:spPr>
          <a:xfrm rot="5400000">
            <a:off x="129609" y="5841538"/>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7" name="Chevron 36"/>
          <p:cNvSpPr/>
          <p:nvPr/>
        </p:nvSpPr>
        <p:spPr>
          <a:xfrm rot="5400000">
            <a:off x="129609" y="6123654"/>
            <a:ext cx="263675" cy="209837"/>
          </a:xfrm>
          <a:prstGeom prst="chevron">
            <a:avLst>
              <a:gd name="adj" fmla="val 60023"/>
            </a:avLst>
          </a:prstGeom>
          <a:solidFill>
            <a:srgbClr val="40404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1772443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7000" decel="5100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1+#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p:tgtEl>
                                          <p:spTgt spid="27"/>
                                        </p:tgtEl>
                                        <p:attrNameLst>
                                          <p:attrName>ppt_x</p:attrName>
                                        </p:attrNameLst>
                                      </p:cBhvr>
                                      <p:tavLst>
                                        <p:tav tm="0">
                                          <p:val>
                                            <p:strVal val="#ppt_x-#ppt_w*1.125000"/>
                                          </p:val>
                                        </p:tav>
                                        <p:tav tm="100000">
                                          <p:val>
                                            <p:strVal val="#ppt_x"/>
                                          </p:val>
                                        </p:tav>
                                      </p:tavLst>
                                    </p:anim>
                                    <p:animEffect transition="in" filter="wipe(right)">
                                      <p:cBhvr>
                                        <p:cTn id="12" dur="1000"/>
                                        <p:tgtEl>
                                          <p:spTgt spid="27"/>
                                        </p:tgtEl>
                                      </p:cBhvr>
                                    </p:animEffect>
                                  </p:childTnLst>
                                </p:cTn>
                              </p:par>
                              <p:par>
                                <p:cTn id="13" presetID="2" presetClass="entr" presetSubtype="4" accel="47000" decel="51000" fill="hold" grpId="0" nodeType="withEffect">
                                  <p:stCondLst>
                                    <p:cond delay="14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accel="47000" decel="51000" fill="hold" grpId="0" nodeType="withEffect">
                                  <p:stCondLst>
                                    <p:cond delay="24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accel="47000" decel="51000" fill="hold" grpId="0" nodeType="withEffect">
                                  <p:stCondLst>
                                    <p:cond delay="27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accel="47000" decel="51000" fill="hold" grpId="0" nodeType="withEffect">
                                  <p:stCondLst>
                                    <p:cond delay="30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accel="47000" decel="51000" fill="hold" grpId="0" nodeType="withEffect">
                                  <p:stCondLst>
                                    <p:cond delay="34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accel="47000" decel="51000" fill="hold" grpId="0" nodeType="withEffect">
                                  <p:stCondLst>
                                    <p:cond delay="37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accel="47000" decel="51000" fill="hold" grpId="0" nodeType="withEffect">
                                  <p:stCondLst>
                                    <p:cond delay="410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accel="47000" decel="5100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1000" fill="hold"/>
                                        <p:tgtEl>
                                          <p:spTgt spid="25"/>
                                        </p:tgtEl>
                                        <p:attrNameLst>
                                          <p:attrName>ppt_x</p:attrName>
                                        </p:attrNameLst>
                                      </p:cBhvr>
                                      <p:tavLst>
                                        <p:tav tm="0">
                                          <p:val>
                                            <p:strVal val="#ppt_x"/>
                                          </p:val>
                                        </p:tav>
                                        <p:tav tm="100000">
                                          <p:val>
                                            <p:strVal val="#ppt_x"/>
                                          </p:val>
                                        </p:tav>
                                      </p:tavLst>
                                    </p:anim>
                                    <p:anim calcmode="lin" valueType="num">
                                      <p:cBhvr additive="base">
                                        <p:cTn id="44" dur="10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accel="47000" decel="51000" fill="hold" nodeType="withEffect">
                                  <p:stCondLst>
                                    <p:cond delay="40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1000" fill="hold"/>
                                        <p:tgtEl>
                                          <p:spTgt spid="2"/>
                                        </p:tgtEl>
                                        <p:attrNameLst>
                                          <p:attrName>ppt_x</p:attrName>
                                        </p:attrNameLst>
                                      </p:cBhvr>
                                      <p:tavLst>
                                        <p:tav tm="0">
                                          <p:val>
                                            <p:strVal val="#ppt_x"/>
                                          </p:val>
                                        </p:tav>
                                        <p:tav tm="100000">
                                          <p:val>
                                            <p:strVal val="#ppt_x"/>
                                          </p:val>
                                        </p:tav>
                                      </p:tavLst>
                                    </p:anim>
                                    <p:anim calcmode="lin" valueType="num">
                                      <p:cBhvr additive="base">
                                        <p:cTn id="48" dur="1000" fill="hold"/>
                                        <p:tgtEl>
                                          <p:spTgt spid="2"/>
                                        </p:tgtEl>
                                        <p:attrNameLst>
                                          <p:attrName>ppt_y</p:attrName>
                                        </p:attrNameLst>
                                      </p:cBhvr>
                                      <p:tavLst>
                                        <p:tav tm="0">
                                          <p:val>
                                            <p:strVal val="1+#ppt_h/2"/>
                                          </p:val>
                                        </p:tav>
                                        <p:tav tm="100000">
                                          <p:val>
                                            <p:strVal val="#ppt_y"/>
                                          </p:val>
                                        </p:tav>
                                      </p:tavLst>
                                    </p:anim>
                                  </p:childTnLst>
                                </p:cTn>
                              </p:par>
                              <p:par>
                                <p:cTn id="49" presetID="2" presetClass="entr" presetSubtype="4" accel="47000" decel="51000" fill="hold" grpId="0" nodeType="withEffect">
                                  <p:stCondLst>
                                    <p:cond delay="140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1000" fill="hold"/>
                                        <p:tgtEl>
                                          <p:spTgt spid="13"/>
                                        </p:tgtEl>
                                        <p:attrNameLst>
                                          <p:attrName>ppt_x</p:attrName>
                                        </p:attrNameLst>
                                      </p:cBhvr>
                                      <p:tavLst>
                                        <p:tav tm="0">
                                          <p:val>
                                            <p:strVal val="#ppt_x"/>
                                          </p:val>
                                        </p:tav>
                                        <p:tav tm="100000">
                                          <p:val>
                                            <p:strVal val="#ppt_x"/>
                                          </p:val>
                                        </p:tav>
                                      </p:tavLst>
                                    </p:anim>
                                    <p:anim calcmode="lin" valueType="num">
                                      <p:cBhvr additive="base">
                                        <p:cTn id="52" dur="10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accel="47000" decel="51000" fill="hold" nodeType="withEffect">
                                  <p:stCondLst>
                                    <p:cond delay="240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1000" fill="hold"/>
                                        <p:tgtEl>
                                          <p:spTgt spid="12"/>
                                        </p:tgtEl>
                                        <p:attrNameLst>
                                          <p:attrName>ppt_x</p:attrName>
                                        </p:attrNameLst>
                                      </p:cBhvr>
                                      <p:tavLst>
                                        <p:tav tm="0">
                                          <p:val>
                                            <p:strVal val="#ppt_x"/>
                                          </p:val>
                                        </p:tav>
                                        <p:tav tm="100000">
                                          <p:val>
                                            <p:strVal val="#ppt_x"/>
                                          </p:val>
                                        </p:tav>
                                      </p:tavLst>
                                    </p:anim>
                                    <p:anim calcmode="lin" valueType="num">
                                      <p:cBhvr additive="base">
                                        <p:cTn id="56" dur="10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2" accel="47000" decel="5100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additive="base">
                                        <p:cTn id="59" dur="1000" fill="hold"/>
                                        <p:tgtEl>
                                          <p:spTgt spid="31"/>
                                        </p:tgtEl>
                                        <p:attrNameLst>
                                          <p:attrName>ppt_x</p:attrName>
                                        </p:attrNameLst>
                                      </p:cBhvr>
                                      <p:tavLst>
                                        <p:tav tm="0">
                                          <p:val>
                                            <p:strVal val="1+#ppt_w/2"/>
                                          </p:val>
                                        </p:tav>
                                        <p:tav tm="100000">
                                          <p:val>
                                            <p:strVal val="#ppt_x"/>
                                          </p:val>
                                        </p:tav>
                                      </p:tavLst>
                                    </p:anim>
                                    <p:anim calcmode="lin" valueType="num">
                                      <p:cBhvr additive="base">
                                        <p:cTn id="60" dur="1000" fill="hold"/>
                                        <p:tgtEl>
                                          <p:spTgt spid="31"/>
                                        </p:tgtEl>
                                        <p:attrNameLst>
                                          <p:attrName>ppt_y</p:attrName>
                                        </p:attrNameLst>
                                      </p:cBhvr>
                                      <p:tavLst>
                                        <p:tav tm="0">
                                          <p:val>
                                            <p:strVal val="#ppt_y"/>
                                          </p:val>
                                        </p:tav>
                                        <p:tav tm="100000">
                                          <p:val>
                                            <p:strVal val="#ppt_y"/>
                                          </p:val>
                                        </p:tav>
                                      </p:tavLst>
                                    </p:anim>
                                  </p:childTnLst>
                                </p:cTn>
                              </p:par>
                              <p:par>
                                <p:cTn id="61" presetID="2" presetClass="entr" presetSubtype="1" accel="47000" decel="5100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1000" fill="hold"/>
                                        <p:tgtEl>
                                          <p:spTgt spid="32"/>
                                        </p:tgtEl>
                                        <p:attrNameLst>
                                          <p:attrName>ppt_x</p:attrName>
                                        </p:attrNameLst>
                                      </p:cBhvr>
                                      <p:tavLst>
                                        <p:tav tm="0">
                                          <p:val>
                                            <p:strVal val="#ppt_x"/>
                                          </p:val>
                                        </p:tav>
                                        <p:tav tm="100000">
                                          <p:val>
                                            <p:strVal val="#ppt_x"/>
                                          </p:val>
                                        </p:tav>
                                      </p:tavLst>
                                    </p:anim>
                                    <p:anim calcmode="lin" valueType="num">
                                      <p:cBhvr additive="base">
                                        <p:cTn id="64" dur="10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animBg="1"/>
      <p:bldP spid="31" grpId="0" animBg="1"/>
      <p:bldP spid="32" grpId="0" animBg="1"/>
      <p:bldP spid="27" grpId="0"/>
      <p:bldP spid="28" grpId="0" animBg="1"/>
      <p:bldP spid="29" grpId="0" animBg="1"/>
      <p:bldP spid="30" grpId="0" animBg="1"/>
      <p:bldP spid="33" grpId="0" animBg="1"/>
      <p:bldP spid="34" grpId="0" animBg="1"/>
      <p:bldP spid="35" grpId="0" animBg="1"/>
      <p:bldP spid="36" grpId="0" animBg="1"/>
      <p:bldP spid="3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1063</Words>
  <Application>Microsoft Office PowerPoint</Application>
  <PresentationFormat>Widescreen</PresentationFormat>
  <Paragraphs>89</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Agency FB</vt:lpstr>
      <vt:lpstr>Arial</vt:lpstr>
      <vt:lpstr>Arial Black</vt:lpstr>
      <vt:lpstr>Bell MT</vt:lpstr>
      <vt:lpstr>Calibri</vt:lpstr>
      <vt:lpstr>Calibri Light</vt:lpstr>
      <vt:lpstr>charter</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nizam</dc:creator>
  <cp:lastModifiedBy>S nizam</cp:lastModifiedBy>
  <cp:revision>15</cp:revision>
  <dcterms:created xsi:type="dcterms:W3CDTF">2021-01-19T05:29:46Z</dcterms:created>
  <dcterms:modified xsi:type="dcterms:W3CDTF">2021-01-19T09:08:26Z</dcterms:modified>
</cp:coreProperties>
</file>